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4"/>
  </p:notesMasterIdLst>
  <p:sldIdLst>
    <p:sldId id="271" r:id="rId2"/>
    <p:sldId id="279" r:id="rId3"/>
    <p:sldId id="280" r:id="rId4"/>
    <p:sldId id="278" r:id="rId5"/>
    <p:sldId id="272" r:id="rId6"/>
    <p:sldId id="277" r:id="rId7"/>
    <p:sldId id="283" r:id="rId8"/>
    <p:sldId id="274" r:id="rId9"/>
    <p:sldId id="257" r:id="rId10"/>
    <p:sldId id="258" r:id="rId11"/>
    <p:sldId id="268" r:id="rId12"/>
    <p:sldId id="259" r:id="rId13"/>
    <p:sldId id="263" r:id="rId14"/>
    <p:sldId id="264" r:id="rId15"/>
    <p:sldId id="265" r:id="rId16"/>
    <p:sldId id="266" r:id="rId17"/>
    <p:sldId id="267" r:id="rId18"/>
    <p:sldId id="276" r:id="rId19"/>
    <p:sldId id="260" r:id="rId20"/>
    <p:sldId id="284" r:id="rId21"/>
    <p:sldId id="285" r:id="rId22"/>
    <p:sldId id="281"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115" d="100"/>
          <a:sy n="115" d="100"/>
        </p:scale>
        <p:origin x="576" y="102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oleObject" Target="file:///D:\Cons%20Admin\Plafar\Plan%20administrare\Cote%20de%20piata.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Personal\Guv%20Corpo\Plafar\Plan%20Admin\Frecventa%20de%20consum.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Personal\Guv%20Corpo\Plafar\Plan%20Admin\Frecventa%20de%20consum.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1"/>
  <c:chart>
    <c:plotArea>
      <c:layout>
        <c:manualLayout>
          <c:layoutTarget val="inner"/>
          <c:xMode val="edge"/>
          <c:yMode val="edge"/>
          <c:x val="0.32304092135831991"/>
          <c:y val="3.5355560009799343E-2"/>
          <c:w val="0.5693281832588114"/>
          <c:h val="0.83639486668650853"/>
        </c:manualLayout>
      </c:layout>
      <c:barChart>
        <c:barDir val="bar"/>
        <c:grouping val="stacked"/>
        <c:ser>
          <c:idx val="0"/>
          <c:order val="0"/>
          <c:tx>
            <c:strRef>
              <c:f>Sheet1!$B$1</c:f>
              <c:strCache>
                <c:ptCount val="1"/>
                <c:pt idx="0">
                  <c:v>Spontan</c:v>
                </c:pt>
              </c:strCache>
            </c:strRef>
          </c:tx>
          <c:dLbls>
            <c:txPr>
              <a:bodyPr/>
              <a:lstStyle/>
              <a:p>
                <a:pPr>
                  <a:defRPr lang="ro-RO">
                    <a:solidFill>
                      <a:schemeClr val="bg1"/>
                    </a:solidFill>
                  </a:defRPr>
                </a:pPr>
                <a:endParaRPr lang="en-US"/>
              </a:p>
            </c:txPr>
            <c:showVal val="1"/>
          </c:dLbls>
          <c:cat>
            <c:strRef>
              <c:f>Sheet1!$A$2:$A$9</c:f>
              <c:strCache>
                <c:ptCount val="8"/>
                <c:pt idx="0">
                  <c:v>Pickwick</c:v>
                </c:pt>
                <c:pt idx="1">
                  <c:v>Belin</c:v>
                </c:pt>
                <c:pt idx="2">
                  <c:v>Naturavit</c:v>
                </c:pt>
                <c:pt idx="3">
                  <c:v>Celmar</c:v>
                </c:pt>
                <c:pt idx="4">
                  <c:v>Ekoland</c:v>
                </c:pt>
                <c:pt idx="5">
                  <c:v>Fares</c:v>
                </c:pt>
                <c:pt idx="6">
                  <c:v>Plafar</c:v>
                </c:pt>
                <c:pt idx="7">
                  <c:v>Lipton</c:v>
                </c:pt>
              </c:strCache>
            </c:strRef>
          </c:cat>
          <c:val>
            <c:numRef>
              <c:f>Sheet1!$B$2:$B$9</c:f>
              <c:numCache>
                <c:formatCode>General</c:formatCode>
                <c:ptCount val="8"/>
                <c:pt idx="0">
                  <c:v>1</c:v>
                </c:pt>
                <c:pt idx="1">
                  <c:v>2</c:v>
                </c:pt>
                <c:pt idx="2">
                  <c:v>1</c:v>
                </c:pt>
                <c:pt idx="3">
                  <c:v>3</c:v>
                </c:pt>
                <c:pt idx="4">
                  <c:v>7</c:v>
                </c:pt>
                <c:pt idx="5">
                  <c:v>16</c:v>
                </c:pt>
                <c:pt idx="6">
                  <c:v>23</c:v>
                </c:pt>
                <c:pt idx="7">
                  <c:v>18</c:v>
                </c:pt>
              </c:numCache>
            </c:numRef>
          </c:val>
        </c:ser>
        <c:ser>
          <c:idx val="1"/>
          <c:order val="1"/>
          <c:tx>
            <c:strRef>
              <c:f>Sheet1!$C$1</c:f>
              <c:strCache>
                <c:ptCount val="1"/>
                <c:pt idx="0">
                  <c:v>Asistat</c:v>
                </c:pt>
              </c:strCache>
            </c:strRef>
          </c:tx>
          <c:dLbls>
            <c:txPr>
              <a:bodyPr/>
              <a:lstStyle/>
              <a:p>
                <a:pPr>
                  <a:defRPr lang="ro-RO"/>
                </a:pPr>
                <a:endParaRPr lang="en-US"/>
              </a:p>
            </c:txPr>
            <c:showVal val="1"/>
          </c:dLbls>
          <c:cat>
            <c:strRef>
              <c:f>Sheet1!$A$2:$A$9</c:f>
              <c:strCache>
                <c:ptCount val="8"/>
                <c:pt idx="0">
                  <c:v>Pickwick</c:v>
                </c:pt>
                <c:pt idx="1">
                  <c:v>Belin</c:v>
                </c:pt>
                <c:pt idx="2">
                  <c:v>Naturavit</c:v>
                </c:pt>
                <c:pt idx="3">
                  <c:v>Celmar</c:v>
                </c:pt>
                <c:pt idx="4">
                  <c:v>Ekoland</c:v>
                </c:pt>
                <c:pt idx="5">
                  <c:v>Fares</c:v>
                </c:pt>
                <c:pt idx="6">
                  <c:v>Plafar</c:v>
                </c:pt>
                <c:pt idx="7">
                  <c:v>Lipton</c:v>
                </c:pt>
              </c:strCache>
            </c:strRef>
          </c:cat>
          <c:val>
            <c:numRef>
              <c:f>Sheet1!$C$2:$C$9</c:f>
              <c:numCache>
                <c:formatCode>General</c:formatCode>
                <c:ptCount val="8"/>
                <c:pt idx="0">
                  <c:v>9</c:v>
                </c:pt>
                <c:pt idx="1">
                  <c:v>20</c:v>
                </c:pt>
                <c:pt idx="2">
                  <c:v>31</c:v>
                </c:pt>
                <c:pt idx="3">
                  <c:v>31</c:v>
                </c:pt>
                <c:pt idx="4">
                  <c:v>47</c:v>
                </c:pt>
                <c:pt idx="5">
                  <c:v>46</c:v>
                </c:pt>
                <c:pt idx="6">
                  <c:v>48</c:v>
                </c:pt>
                <c:pt idx="7">
                  <c:v>58</c:v>
                </c:pt>
              </c:numCache>
            </c:numRef>
          </c:val>
        </c:ser>
        <c:dLbls/>
        <c:overlap val="100"/>
        <c:axId val="63931904"/>
        <c:axId val="63933440"/>
      </c:barChart>
      <c:catAx>
        <c:axId val="63931904"/>
        <c:scaling>
          <c:orientation val="minMax"/>
        </c:scaling>
        <c:axPos val="l"/>
        <c:tickLblPos val="nextTo"/>
        <c:txPr>
          <a:bodyPr/>
          <a:lstStyle/>
          <a:p>
            <a:pPr>
              <a:defRPr lang="ro-RO"/>
            </a:pPr>
            <a:endParaRPr lang="en-US"/>
          </a:p>
        </c:txPr>
        <c:crossAx val="63933440"/>
        <c:crosses val="autoZero"/>
        <c:auto val="1"/>
        <c:lblAlgn val="ctr"/>
        <c:lblOffset val="100"/>
      </c:catAx>
      <c:valAx>
        <c:axId val="63933440"/>
        <c:scaling>
          <c:orientation val="minMax"/>
        </c:scaling>
        <c:axPos val="b"/>
        <c:numFmt formatCode="General" sourceLinked="1"/>
        <c:tickLblPos val="nextTo"/>
        <c:txPr>
          <a:bodyPr/>
          <a:lstStyle/>
          <a:p>
            <a:pPr>
              <a:defRPr lang="ro-RO" sz="1400"/>
            </a:pPr>
            <a:endParaRPr lang="en-US"/>
          </a:p>
        </c:txPr>
        <c:crossAx val="63931904"/>
        <c:crosses val="autoZero"/>
        <c:crossBetween val="between"/>
      </c:valAx>
      <c:spPr>
        <a:noFill/>
        <a:ln w="25400">
          <a:noFill/>
        </a:ln>
      </c:spPr>
    </c:plotArea>
    <c:legend>
      <c:legendPos val="r"/>
      <c:layout>
        <c:manualLayout>
          <c:xMode val="edge"/>
          <c:yMode val="edge"/>
          <c:x val="0.55142415791776012"/>
          <c:y val="0.62613836298442438"/>
          <c:w val="0.3102654746281715"/>
          <c:h val="0.17841827778688876"/>
        </c:manualLayout>
      </c:layout>
      <c:txPr>
        <a:bodyPr/>
        <a:lstStyle/>
        <a:p>
          <a:pPr>
            <a:defRPr lang="ro-RO"/>
          </a:pPr>
          <a:endParaRPr lang="en-US"/>
        </a:p>
      </c:txPr>
    </c:legend>
    <c:plotVisOnly val="1"/>
    <c:dispBlanksAs val="gap"/>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3300450568678916"/>
          <c:y val="7.2310904848956206E-2"/>
          <c:w val="0.60031605424321954"/>
          <c:h val="0.81385401622042008"/>
        </c:manualLayout>
      </c:layout>
      <c:barChart>
        <c:barDir val="bar"/>
        <c:grouping val="clustered"/>
        <c:ser>
          <c:idx val="0"/>
          <c:order val="0"/>
          <c:tx>
            <c:strRef>
              <c:f>Sheet1!$B$1</c:f>
              <c:strCache>
                <c:ptCount val="1"/>
                <c:pt idx="0">
                  <c:v>Series 1</c:v>
                </c:pt>
              </c:strCache>
            </c:strRef>
          </c:tx>
          <c:spPr>
            <a:solidFill>
              <a:schemeClr val="bg1">
                <a:lumMod val="65000"/>
              </a:schemeClr>
            </a:solidFill>
          </c:spPr>
          <c:dLbls>
            <c:txPr>
              <a:bodyPr/>
              <a:lstStyle/>
              <a:p>
                <a:pPr>
                  <a:defRPr lang="ro-RO" sz="1800"/>
                </a:pPr>
                <a:endParaRPr lang="en-US"/>
              </a:p>
            </c:txPr>
            <c:showVal val="1"/>
          </c:dLbls>
          <c:cat>
            <c:strRef>
              <c:f>Sheet1!$A$2:$A$8</c:f>
              <c:strCache>
                <c:ptCount val="7"/>
                <c:pt idx="0">
                  <c:v>Dacia Plant</c:v>
                </c:pt>
                <c:pt idx="1">
                  <c:v>NovaPlus/ Belin</c:v>
                </c:pt>
                <c:pt idx="2">
                  <c:v>Celmar</c:v>
                </c:pt>
                <c:pt idx="3">
                  <c:v>Ekoland</c:v>
                </c:pt>
                <c:pt idx="4">
                  <c:v>Fares</c:v>
                </c:pt>
                <c:pt idx="5">
                  <c:v>Plafar</c:v>
                </c:pt>
                <c:pt idx="6">
                  <c:v>Lipton</c:v>
                </c:pt>
              </c:strCache>
            </c:strRef>
          </c:cat>
          <c:val>
            <c:numRef>
              <c:f>Sheet1!$B$2:$B$8</c:f>
              <c:numCache>
                <c:formatCode>General</c:formatCode>
                <c:ptCount val="7"/>
                <c:pt idx="0">
                  <c:v>3</c:v>
                </c:pt>
                <c:pt idx="1">
                  <c:v>24</c:v>
                </c:pt>
                <c:pt idx="2">
                  <c:v>12</c:v>
                </c:pt>
                <c:pt idx="3">
                  <c:v>24</c:v>
                </c:pt>
                <c:pt idx="4">
                  <c:v>23</c:v>
                </c:pt>
                <c:pt idx="5">
                  <c:v>12</c:v>
                </c:pt>
                <c:pt idx="6">
                  <c:v>8</c:v>
                </c:pt>
              </c:numCache>
            </c:numRef>
          </c:val>
        </c:ser>
        <c:dLbls/>
        <c:gapWidth val="71"/>
        <c:axId val="66530304"/>
        <c:axId val="63955712"/>
      </c:barChart>
      <c:catAx>
        <c:axId val="66530304"/>
        <c:scaling>
          <c:orientation val="minMax"/>
        </c:scaling>
        <c:axPos val="l"/>
        <c:tickLblPos val="nextTo"/>
        <c:txPr>
          <a:bodyPr/>
          <a:lstStyle/>
          <a:p>
            <a:pPr>
              <a:defRPr lang="ro-RO" sz="1600"/>
            </a:pPr>
            <a:endParaRPr lang="en-US"/>
          </a:p>
        </c:txPr>
        <c:crossAx val="63955712"/>
        <c:crosses val="autoZero"/>
        <c:auto val="1"/>
        <c:lblAlgn val="ctr"/>
        <c:lblOffset val="100"/>
      </c:catAx>
      <c:valAx>
        <c:axId val="63955712"/>
        <c:scaling>
          <c:orientation val="minMax"/>
        </c:scaling>
        <c:axPos val="b"/>
        <c:numFmt formatCode="General" sourceLinked="1"/>
        <c:tickLblPos val="nextTo"/>
        <c:txPr>
          <a:bodyPr/>
          <a:lstStyle/>
          <a:p>
            <a:pPr>
              <a:defRPr lang="ro-RO"/>
            </a:pPr>
            <a:endParaRPr lang="en-US"/>
          </a:p>
        </c:txPr>
        <c:crossAx val="66530304"/>
        <c:crosses val="autoZero"/>
        <c:crossBetween val="between"/>
      </c:valAx>
    </c:plotArea>
    <c:plotVisOnly val="1"/>
    <c:dispBlanksAs val="gap"/>
  </c:chart>
  <c:spPr>
    <a:ln>
      <a:noFill/>
    </a:ln>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bar"/>
        <c:grouping val="stacked"/>
        <c:ser>
          <c:idx val="0"/>
          <c:order val="0"/>
          <c:spPr>
            <a:noFill/>
            <a:ln>
              <a:noFill/>
            </a:ln>
          </c:spPr>
          <c:dPt>
            <c:idx val="0"/>
            <c:spPr>
              <a:solidFill>
                <a:schemeClr val="tx2">
                  <a:lumMod val="50000"/>
                </a:schemeClr>
              </a:solidFill>
              <a:ln>
                <a:noFill/>
              </a:ln>
            </c:spPr>
          </c:dPt>
          <c:dLbls>
            <c:dLbl>
              <c:idx val="0"/>
              <c:layout>
                <c:manualLayout>
                  <c:x val="0.05"/>
                  <c:y val="0"/>
                </c:manualLayout>
              </c:layout>
              <c:showVal val="1"/>
            </c:dLbl>
            <c:delete val="1"/>
          </c:dLbls>
          <c:cat>
            <c:strRef>
              <c:f>Sheet1!$A$23:$A$29</c:f>
              <c:strCache>
                <c:ptCount val="7"/>
                <c:pt idx="0">
                  <c:v>De peste 2 ori pe zi</c:v>
                </c:pt>
                <c:pt idx="1">
                  <c:v>In fiecare zi</c:v>
                </c:pt>
                <c:pt idx="2">
                  <c:v>De 3-5 ori pe sapt</c:v>
                </c:pt>
                <c:pt idx="3">
                  <c:v>De 1-2 ori pe sapt</c:v>
                </c:pt>
                <c:pt idx="4">
                  <c:v>De 1-3 ori pe luna</c:v>
                </c:pt>
                <c:pt idx="5">
                  <c:v>Mai rar</c:v>
                </c:pt>
                <c:pt idx="6">
                  <c:v>Niciodata/ NA</c:v>
                </c:pt>
              </c:strCache>
            </c:strRef>
          </c:cat>
          <c:val>
            <c:numRef>
              <c:f>Sheet1!$B$23:$B$29</c:f>
              <c:numCache>
                <c:formatCode>General</c:formatCode>
                <c:ptCount val="7"/>
                <c:pt idx="0">
                  <c:v>2.6</c:v>
                </c:pt>
                <c:pt idx="1">
                  <c:v>2.6</c:v>
                </c:pt>
                <c:pt idx="2">
                  <c:v>8</c:v>
                </c:pt>
                <c:pt idx="3">
                  <c:v>18.600000000000001</c:v>
                </c:pt>
                <c:pt idx="4">
                  <c:v>33.700000000000003</c:v>
                </c:pt>
                <c:pt idx="5">
                  <c:v>46.6</c:v>
                </c:pt>
                <c:pt idx="6">
                  <c:v>59</c:v>
                </c:pt>
              </c:numCache>
            </c:numRef>
          </c:val>
        </c:ser>
        <c:ser>
          <c:idx val="1"/>
          <c:order val="1"/>
          <c:spPr>
            <a:solidFill>
              <a:schemeClr val="accent1"/>
            </a:solidFill>
          </c:spPr>
          <c:dPt>
            <c:idx val="1"/>
            <c:spPr>
              <a:solidFill>
                <a:schemeClr val="tx2">
                  <a:lumMod val="75000"/>
                </a:schemeClr>
              </a:solidFill>
            </c:spPr>
          </c:dPt>
          <c:dPt>
            <c:idx val="2"/>
            <c:spPr>
              <a:solidFill>
                <a:schemeClr val="tx2">
                  <a:lumMod val="60000"/>
                  <a:lumOff val="40000"/>
                </a:schemeClr>
              </a:solidFill>
            </c:spPr>
          </c:dPt>
          <c:dPt>
            <c:idx val="3"/>
            <c:spPr>
              <a:solidFill>
                <a:schemeClr val="tx2">
                  <a:lumMod val="40000"/>
                  <a:lumOff val="60000"/>
                </a:schemeClr>
              </a:solidFill>
            </c:spPr>
          </c:dPt>
          <c:dPt>
            <c:idx val="4"/>
            <c:spPr>
              <a:solidFill>
                <a:schemeClr val="tx2">
                  <a:lumMod val="20000"/>
                  <a:lumOff val="80000"/>
                </a:schemeClr>
              </a:solidFill>
            </c:spPr>
          </c:dPt>
          <c:dPt>
            <c:idx val="5"/>
            <c:spPr>
              <a:solidFill>
                <a:schemeClr val="tx2">
                  <a:lumMod val="20000"/>
                  <a:lumOff val="80000"/>
                </a:schemeClr>
              </a:solidFill>
            </c:spPr>
          </c:dPt>
          <c:dPt>
            <c:idx val="6"/>
            <c:spPr>
              <a:solidFill>
                <a:schemeClr val="bg1"/>
              </a:solidFill>
              <a:ln>
                <a:solidFill>
                  <a:schemeClr val="tx2"/>
                </a:solidFill>
              </a:ln>
            </c:spPr>
          </c:dPt>
          <c:dLbls>
            <c:dLbl>
              <c:idx val="1"/>
              <c:layout>
                <c:manualLayout>
                  <c:x val="7.0058617672790896E-2"/>
                  <c:y val="0"/>
                </c:manualLayout>
              </c:layout>
              <c:dLblPos val="ctr"/>
              <c:showVal val="1"/>
            </c:dLbl>
            <c:dLbl>
              <c:idx val="2"/>
              <c:layout>
                <c:manualLayout>
                  <c:x val="7.3999781277340346E-2"/>
                  <c:y val="-4.6296296296296302E-3"/>
                </c:manualLayout>
              </c:layout>
              <c:dLblPos val="ctr"/>
              <c:showVal val="1"/>
            </c:dLbl>
            <c:txPr>
              <a:bodyPr/>
              <a:lstStyle/>
              <a:p>
                <a:pPr>
                  <a:defRPr lang="ro-RO" sz="1200"/>
                </a:pPr>
                <a:endParaRPr lang="en-US"/>
              </a:p>
            </c:txPr>
            <c:dLblPos val="inEnd"/>
            <c:showVal val="1"/>
          </c:dLbls>
          <c:cat>
            <c:strRef>
              <c:f>Sheet1!$A$23:$A$29</c:f>
              <c:strCache>
                <c:ptCount val="7"/>
                <c:pt idx="0">
                  <c:v>De peste 2 ori pe zi</c:v>
                </c:pt>
                <c:pt idx="1">
                  <c:v>In fiecare zi</c:v>
                </c:pt>
                <c:pt idx="2">
                  <c:v>De 3-5 ori pe sapt</c:v>
                </c:pt>
                <c:pt idx="3">
                  <c:v>De 1-2 ori pe sapt</c:v>
                </c:pt>
                <c:pt idx="4">
                  <c:v>De 1-3 ori pe luna</c:v>
                </c:pt>
                <c:pt idx="5">
                  <c:v>Mai rar</c:v>
                </c:pt>
                <c:pt idx="6">
                  <c:v>Niciodata/ NA</c:v>
                </c:pt>
              </c:strCache>
            </c:strRef>
          </c:cat>
          <c:val>
            <c:numRef>
              <c:f>Sheet1!$C$23:$C$29</c:f>
              <c:numCache>
                <c:formatCode>General</c:formatCode>
                <c:ptCount val="7"/>
                <c:pt idx="1">
                  <c:v>5.4</c:v>
                </c:pt>
                <c:pt idx="2">
                  <c:v>10.6</c:v>
                </c:pt>
                <c:pt idx="3">
                  <c:v>15.1</c:v>
                </c:pt>
                <c:pt idx="4">
                  <c:v>12.9</c:v>
                </c:pt>
                <c:pt idx="5">
                  <c:v>12.4</c:v>
                </c:pt>
                <c:pt idx="6">
                  <c:v>41</c:v>
                </c:pt>
              </c:numCache>
            </c:numRef>
          </c:val>
        </c:ser>
        <c:dLbls/>
        <c:gapWidth val="55"/>
        <c:overlap val="100"/>
        <c:axId val="66589440"/>
        <c:axId val="66590976"/>
      </c:barChart>
      <c:catAx>
        <c:axId val="66589440"/>
        <c:scaling>
          <c:orientation val="minMax"/>
        </c:scaling>
        <c:axPos val="l"/>
        <c:majorTickMark val="none"/>
        <c:tickLblPos val="nextTo"/>
        <c:txPr>
          <a:bodyPr/>
          <a:lstStyle/>
          <a:p>
            <a:pPr>
              <a:defRPr lang="ro-RO"/>
            </a:pPr>
            <a:endParaRPr lang="en-US"/>
          </a:p>
        </c:txPr>
        <c:crossAx val="66590976"/>
        <c:crosses val="autoZero"/>
        <c:auto val="1"/>
        <c:lblAlgn val="ctr"/>
        <c:lblOffset val="100"/>
      </c:catAx>
      <c:valAx>
        <c:axId val="66590976"/>
        <c:scaling>
          <c:orientation val="minMax"/>
          <c:max val="100"/>
        </c:scaling>
        <c:axPos val="b"/>
        <c:numFmt formatCode="General" sourceLinked="1"/>
        <c:majorTickMark val="none"/>
        <c:tickLblPos val="nextTo"/>
        <c:txPr>
          <a:bodyPr/>
          <a:lstStyle/>
          <a:p>
            <a:pPr>
              <a:defRPr lang="ro-RO"/>
            </a:pPr>
            <a:endParaRPr lang="en-US"/>
          </a:p>
        </c:txPr>
        <c:crossAx val="66589440"/>
        <c:crosses val="autoZero"/>
        <c:crossBetween val="between"/>
      </c:valAx>
    </c:plotArea>
    <c:plotVisOnly val="1"/>
    <c:dispBlanksAs val="gap"/>
  </c:chart>
  <c:spPr>
    <a:ln>
      <a:noFill/>
    </a:ln>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autoTitleDeleted val="1"/>
    <c:plotArea>
      <c:layout/>
      <c:barChart>
        <c:barDir val="bar"/>
        <c:grouping val="stacked"/>
        <c:ser>
          <c:idx val="0"/>
          <c:order val="0"/>
          <c:spPr>
            <a:noFill/>
            <a:ln>
              <a:noFill/>
            </a:ln>
          </c:spPr>
          <c:dPt>
            <c:idx val="0"/>
            <c:spPr>
              <a:solidFill>
                <a:schemeClr val="tx2">
                  <a:lumMod val="50000"/>
                </a:schemeClr>
              </a:solidFill>
              <a:ln>
                <a:noFill/>
              </a:ln>
            </c:spPr>
          </c:dPt>
          <c:dLbls>
            <c:dLbl>
              <c:idx val="0"/>
              <c:layout>
                <c:manualLayout>
                  <c:x val="0.05"/>
                  <c:y val="0"/>
                </c:manualLayout>
              </c:layout>
              <c:showVal val="1"/>
            </c:dLbl>
            <c:delete val="1"/>
          </c:dLbls>
          <c:cat>
            <c:strRef>
              <c:f>Sheet1!$A$13:$A$19</c:f>
              <c:strCache>
                <c:ptCount val="7"/>
                <c:pt idx="0">
                  <c:v>De peste 2 ori pe zi</c:v>
                </c:pt>
                <c:pt idx="1">
                  <c:v>In fiecare zi</c:v>
                </c:pt>
                <c:pt idx="2">
                  <c:v>De 3-5 ori pe sapt</c:v>
                </c:pt>
                <c:pt idx="3">
                  <c:v>De 1-2 ori pe sapt</c:v>
                </c:pt>
                <c:pt idx="4">
                  <c:v>De 1-3 ori pe luna</c:v>
                </c:pt>
                <c:pt idx="5">
                  <c:v>Mai rar</c:v>
                </c:pt>
                <c:pt idx="6">
                  <c:v>Niciodata/ NA</c:v>
                </c:pt>
              </c:strCache>
            </c:strRef>
          </c:cat>
          <c:val>
            <c:numRef>
              <c:f>Sheet1!$B$13:$B$19</c:f>
              <c:numCache>
                <c:formatCode>General</c:formatCode>
                <c:ptCount val="7"/>
                <c:pt idx="0">
                  <c:v>2.5</c:v>
                </c:pt>
                <c:pt idx="1">
                  <c:v>2.5</c:v>
                </c:pt>
                <c:pt idx="2">
                  <c:v>8.8000000000000007</c:v>
                </c:pt>
                <c:pt idx="3">
                  <c:v>19.5</c:v>
                </c:pt>
                <c:pt idx="4">
                  <c:v>35.800000000000011</c:v>
                </c:pt>
                <c:pt idx="5">
                  <c:v>48.8</c:v>
                </c:pt>
                <c:pt idx="6">
                  <c:v>60</c:v>
                </c:pt>
              </c:numCache>
            </c:numRef>
          </c:val>
        </c:ser>
        <c:ser>
          <c:idx val="1"/>
          <c:order val="1"/>
          <c:spPr>
            <a:solidFill>
              <a:schemeClr val="accent1"/>
            </a:solidFill>
          </c:spPr>
          <c:dPt>
            <c:idx val="1"/>
            <c:spPr>
              <a:solidFill>
                <a:schemeClr val="tx2">
                  <a:lumMod val="75000"/>
                </a:schemeClr>
              </a:solidFill>
            </c:spPr>
          </c:dPt>
          <c:dPt>
            <c:idx val="2"/>
            <c:spPr>
              <a:solidFill>
                <a:schemeClr val="tx2">
                  <a:lumMod val="60000"/>
                  <a:lumOff val="40000"/>
                </a:schemeClr>
              </a:solidFill>
            </c:spPr>
          </c:dPt>
          <c:dPt>
            <c:idx val="3"/>
            <c:spPr>
              <a:solidFill>
                <a:schemeClr val="tx2">
                  <a:lumMod val="40000"/>
                  <a:lumOff val="60000"/>
                </a:schemeClr>
              </a:solidFill>
            </c:spPr>
          </c:dPt>
          <c:dPt>
            <c:idx val="4"/>
            <c:spPr>
              <a:solidFill>
                <a:schemeClr val="tx2">
                  <a:lumMod val="20000"/>
                  <a:lumOff val="80000"/>
                </a:schemeClr>
              </a:solidFill>
            </c:spPr>
          </c:dPt>
          <c:dPt>
            <c:idx val="5"/>
            <c:spPr>
              <a:solidFill>
                <a:schemeClr val="tx2">
                  <a:lumMod val="20000"/>
                  <a:lumOff val="80000"/>
                </a:schemeClr>
              </a:solidFill>
            </c:spPr>
          </c:dPt>
          <c:dPt>
            <c:idx val="6"/>
            <c:spPr>
              <a:solidFill>
                <a:schemeClr val="bg1"/>
              </a:solidFill>
              <a:ln>
                <a:solidFill>
                  <a:schemeClr val="tx2"/>
                </a:solidFill>
              </a:ln>
            </c:spPr>
          </c:dPt>
          <c:dLbls>
            <c:dLbl>
              <c:idx val="1"/>
              <c:layout>
                <c:manualLayout>
                  <c:x val="7.0058617672790896E-2"/>
                  <c:y val="0"/>
                </c:manualLayout>
              </c:layout>
              <c:dLblPos val="ctr"/>
              <c:showVal val="1"/>
            </c:dLbl>
            <c:dLbl>
              <c:idx val="2"/>
              <c:layout>
                <c:manualLayout>
                  <c:x val="0.1032233847481394"/>
                  <c:y val="4.6296296296296302E-3"/>
                </c:manualLayout>
              </c:layout>
              <c:dLblPos val="ctr"/>
              <c:showVal val="1"/>
            </c:dLbl>
            <c:txPr>
              <a:bodyPr/>
              <a:lstStyle/>
              <a:p>
                <a:pPr>
                  <a:defRPr lang="ro-RO" sz="1200"/>
                </a:pPr>
                <a:endParaRPr lang="en-US"/>
              </a:p>
            </c:txPr>
            <c:dLblPos val="inEnd"/>
            <c:showVal val="1"/>
          </c:dLbls>
          <c:cat>
            <c:strRef>
              <c:f>Sheet1!$A$13:$A$19</c:f>
              <c:strCache>
                <c:ptCount val="7"/>
                <c:pt idx="0">
                  <c:v>De peste 2 ori pe zi</c:v>
                </c:pt>
                <c:pt idx="1">
                  <c:v>In fiecare zi</c:v>
                </c:pt>
                <c:pt idx="2">
                  <c:v>De 3-5 ori pe sapt</c:v>
                </c:pt>
                <c:pt idx="3">
                  <c:v>De 1-2 ori pe sapt</c:v>
                </c:pt>
                <c:pt idx="4">
                  <c:v>De 1-3 ori pe luna</c:v>
                </c:pt>
                <c:pt idx="5">
                  <c:v>Mai rar</c:v>
                </c:pt>
                <c:pt idx="6">
                  <c:v>Niciodata/ NA</c:v>
                </c:pt>
              </c:strCache>
            </c:strRef>
          </c:cat>
          <c:val>
            <c:numRef>
              <c:f>Sheet1!$C$13:$C$19</c:f>
              <c:numCache>
                <c:formatCode>General</c:formatCode>
                <c:ptCount val="7"/>
                <c:pt idx="1">
                  <c:v>6.3</c:v>
                </c:pt>
                <c:pt idx="2">
                  <c:v>10.7</c:v>
                </c:pt>
                <c:pt idx="3">
                  <c:v>16.3</c:v>
                </c:pt>
                <c:pt idx="4">
                  <c:v>13</c:v>
                </c:pt>
                <c:pt idx="5">
                  <c:v>11.2</c:v>
                </c:pt>
                <c:pt idx="6">
                  <c:v>40</c:v>
                </c:pt>
              </c:numCache>
            </c:numRef>
          </c:val>
        </c:ser>
        <c:dLbls/>
        <c:gapWidth val="55"/>
        <c:overlap val="100"/>
        <c:axId val="66643456"/>
        <c:axId val="66644992"/>
      </c:barChart>
      <c:catAx>
        <c:axId val="66643456"/>
        <c:scaling>
          <c:orientation val="minMax"/>
        </c:scaling>
        <c:delete val="1"/>
        <c:axPos val="l"/>
        <c:majorTickMark val="none"/>
        <c:tickLblPos val="nextTo"/>
        <c:crossAx val="66644992"/>
        <c:crosses val="autoZero"/>
        <c:auto val="1"/>
        <c:lblAlgn val="ctr"/>
        <c:lblOffset val="100"/>
      </c:catAx>
      <c:valAx>
        <c:axId val="66644992"/>
        <c:scaling>
          <c:orientation val="minMax"/>
          <c:max val="100"/>
        </c:scaling>
        <c:axPos val="b"/>
        <c:numFmt formatCode="General" sourceLinked="1"/>
        <c:majorTickMark val="none"/>
        <c:tickLblPos val="nextTo"/>
        <c:txPr>
          <a:bodyPr/>
          <a:lstStyle/>
          <a:p>
            <a:pPr>
              <a:defRPr lang="ro-RO"/>
            </a:pPr>
            <a:endParaRPr lang="en-US"/>
          </a:p>
        </c:txPr>
        <c:crossAx val="66643456"/>
        <c:crosses val="autoZero"/>
        <c:crossBetween val="between"/>
      </c:valAx>
    </c:plotArea>
    <c:plotVisOnly val="1"/>
    <c:dispBlanksAs val="gap"/>
  </c:chart>
  <c:spPr>
    <a:ln>
      <a:noFill/>
    </a:ln>
  </c:sp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D49A4C7-C015-4CAD-B6F4-8B02DFA58CDB}" type="datetimeFigureOut">
              <a:rPr lang="en-US" smtClean="0"/>
              <a:pPr/>
              <a:t>10/27/2016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51101-AEA6-4DBF-B276-80D60A73A795}" type="slidenum">
              <a:rPr lang="en-US" smtClean="0"/>
              <a:pPr/>
              <a:t>‹#›</a:t>
            </a:fld>
            <a:endParaRPr lang="en-US"/>
          </a:p>
        </p:txBody>
      </p:sp>
    </p:spTree>
    <p:extLst>
      <p:ext uri="{BB962C8B-B14F-4D97-AF65-F5344CB8AC3E}">
        <p14:creationId xmlns:p14="http://schemas.microsoft.com/office/powerpoint/2010/main" xmlns="" val="127451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6B94052-7F77-475E-A44A-4531AC0FD66D}" type="datetime1">
              <a:rPr lang="en-US" smtClean="0"/>
              <a:pPr/>
              <a:t>10/27/2016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A3A6B-0EEB-45C3-91F3-105D1DCA536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21C5EF-8E7A-4BE8-B32D-5D7808983EF4}" type="datetime1">
              <a:rPr lang="en-US" smtClean="0"/>
              <a:pPr/>
              <a:t>10/27/2016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A3A6B-0EEB-45C3-91F3-105D1DCA536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0C08D2-913D-4AE2-A2A3-A4FBA26A82FB}" type="datetime1">
              <a:rPr lang="en-US" smtClean="0"/>
              <a:pPr/>
              <a:t>10/27/2016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A3A6B-0EEB-45C3-91F3-105D1DCA536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FAA5A1-E6F8-4C16-902D-61A05EAE7DA7}" type="datetime1">
              <a:rPr lang="en-US" smtClean="0"/>
              <a:pPr/>
              <a:t>10/27/2016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A3A6B-0EEB-45C3-91F3-105D1DCA536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F04DF8-25D3-47B2-8192-7D7A7AEB353C}" type="datetime1">
              <a:rPr lang="en-US" smtClean="0"/>
              <a:pPr/>
              <a:t>10/27/2016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AA3A6B-0EEB-45C3-91F3-105D1DCA536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DC26BF5-D7E2-4253-A912-6C15062AD26A}" type="datetime1">
              <a:rPr lang="en-US" smtClean="0"/>
              <a:pPr/>
              <a:t>10/27/2016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AA3A6B-0EEB-45C3-91F3-105D1DCA536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3A8E580-98BD-479D-9631-5CE326C3FF0A}" type="datetime1">
              <a:rPr lang="en-US" smtClean="0"/>
              <a:pPr/>
              <a:t>10/27/2016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AA3A6B-0EEB-45C3-91F3-105D1DCA536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FC1464-BEA8-4311-A5AB-DB4AAB47E657}" type="datetime1">
              <a:rPr lang="en-US" smtClean="0"/>
              <a:pPr/>
              <a:t>10/27/2016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AA3A6B-0EEB-45C3-91F3-105D1DCA536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713FB1-6F4A-4695-B079-A0B6CC1F40F9}" type="datetime1">
              <a:rPr lang="en-US" smtClean="0"/>
              <a:pPr/>
              <a:t>10/27/2016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AA3A6B-0EEB-45C3-91F3-105D1DCA536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417D2D-C800-462F-849F-574F64380F57}" type="datetime1">
              <a:rPr lang="en-US" smtClean="0"/>
              <a:pPr/>
              <a:t>10/27/2016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AA3A6B-0EEB-45C3-91F3-105D1DCA536C}"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78FD6BA1-B21A-4792-A345-740A570FF7BC}" type="datetime1">
              <a:rPr lang="en-US" smtClean="0"/>
              <a:pPr/>
              <a:t>10/27/2016</a:t>
            </a:fld>
            <a:endParaRPr lang="en-US"/>
          </a:p>
        </p:txBody>
      </p:sp>
      <p:sp>
        <p:nvSpPr>
          <p:cNvPr id="9" name="Slide Number Placeholder 8"/>
          <p:cNvSpPr>
            <a:spLocks noGrp="1"/>
          </p:cNvSpPr>
          <p:nvPr>
            <p:ph type="sldNum" sz="quarter" idx="11"/>
          </p:nvPr>
        </p:nvSpPr>
        <p:spPr/>
        <p:txBody>
          <a:bodyPr/>
          <a:lstStyle/>
          <a:p>
            <a:fld id="{47AA3A6B-0EEB-45C3-91F3-105D1DCA536C}"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47AA3A6B-0EEB-45C3-91F3-105D1DCA536C}"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2BB8B07F-F224-49BC-8E28-E92A3D799380}" type="datetime1">
              <a:rPr lang="en-US" smtClean="0"/>
              <a:pPr/>
              <a:t>10/27/2016</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268760"/>
            <a:ext cx="8229600" cy="1143000"/>
          </a:xfrm>
        </p:spPr>
        <p:txBody>
          <a:bodyPr>
            <a:noAutofit/>
          </a:bodyPr>
          <a:lstStyle/>
          <a:p>
            <a:pPr algn="ctr"/>
            <a:r>
              <a:rPr lang="ro-RO" sz="4000" dirty="0" smtClean="0"/>
              <a:t/>
            </a:r>
            <a:br>
              <a:rPr lang="ro-RO" sz="4000" dirty="0" smtClean="0"/>
            </a:br>
            <a:r>
              <a:rPr lang="ro-RO" sz="4000" dirty="0"/>
              <a:t/>
            </a:r>
            <a:br>
              <a:rPr lang="ro-RO" sz="4000" dirty="0"/>
            </a:br>
            <a:r>
              <a:rPr lang="ro-RO" sz="4000" dirty="0" smtClean="0"/>
              <a:t/>
            </a:r>
            <a:br>
              <a:rPr lang="ro-RO" sz="4000" dirty="0" smtClean="0"/>
            </a:br>
            <a:r>
              <a:rPr lang="ro-RO" sz="4000" dirty="0"/>
              <a:t/>
            </a:r>
            <a:br>
              <a:rPr lang="ro-RO" sz="4000" dirty="0"/>
            </a:br>
            <a:r>
              <a:rPr lang="ro-RO" sz="4000" dirty="0" smtClean="0"/>
              <a:t>SN Plafar SA</a:t>
            </a:r>
            <a:br>
              <a:rPr lang="ro-RO" sz="4000" dirty="0" smtClean="0"/>
            </a:br>
            <a:r>
              <a:rPr lang="en-US" sz="4000" dirty="0" err="1" smtClean="0"/>
              <a:t>Componenta</a:t>
            </a:r>
            <a:r>
              <a:rPr lang="en-US" sz="4000" dirty="0" smtClean="0"/>
              <a:t> de </a:t>
            </a:r>
            <a:r>
              <a:rPr lang="en-US" sz="4000" dirty="0" err="1" smtClean="0"/>
              <a:t>administrare</a:t>
            </a:r>
            <a:r>
              <a:rPr lang="en-US" sz="4000" dirty="0" smtClean="0"/>
              <a:t> a </a:t>
            </a:r>
            <a:r>
              <a:rPr lang="ro-RO" sz="4000" dirty="0" smtClean="0"/>
              <a:t>Plan</a:t>
            </a:r>
            <a:r>
              <a:rPr lang="en-US" sz="4000" dirty="0" err="1" smtClean="0"/>
              <a:t>ului</a:t>
            </a:r>
            <a:r>
              <a:rPr lang="en-US" sz="4000" dirty="0" smtClean="0"/>
              <a:t> </a:t>
            </a:r>
            <a:r>
              <a:rPr lang="ro-RO" sz="4000" dirty="0" smtClean="0"/>
              <a:t> de administrare</a:t>
            </a:r>
            <a:r>
              <a:rPr lang="en-US" sz="4000" dirty="0" smtClean="0"/>
              <a:t> </a:t>
            </a:r>
            <a:r>
              <a:rPr lang="ro-RO" sz="4000" dirty="0" smtClean="0"/>
              <a:t/>
            </a:r>
            <a:br>
              <a:rPr lang="ro-RO" sz="4000" dirty="0" smtClean="0"/>
            </a:br>
            <a:r>
              <a:rPr lang="ro-RO" sz="4000" dirty="0" smtClean="0"/>
              <a:t>perioada 2016-2020</a:t>
            </a:r>
            <a:br>
              <a:rPr lang="ro-RO" sz="4000" dirty="0" smtClean="0"/>
            </a:br>
            <a:r>
              <a:rPr lang="en-US" sz="4000" dirty="0" smtClean="0"/>
              <a:t>(cf. art 30 al</a:t>
            </a:r>
            <a:r>
              <a:rPr lang="ro-RO" sz="4000" dirty="0" smtClean="0"/>
              <a:t>in</a:t>
            </a:r>
            <a:r>
              <a:rPr lang="en-US" sz="4000" dirty="0" smtClean="0"/>
              <a:t>. </a:t>
            </a:r>
            <a:r>
              <a:rPr lang="ro-RO" sz="4000" dirty="0" smtClean="0"/>
              <a:t>(</a:t>
            </a:r>
            <a:r>
              <a:rPr lang="en-US" sz="4000" dirty="0" smtClean="0"/>
              <a:t>1</a:t>
            </a:r>
            <a:r>
              <a:rPr lang="ro-RO" sz="4000" dirty="0" smtClean="0"/>
              <a:t>)</a:t>
            </a:r>
            <a:r>
              <a:rPr lang="en-US" sz="4000" dirty="0" smtClean="0"/>
              <a:t> din OUG</a:t>
            </a:r>
            <a:r>
              <a:rPr lang="ro-RO" sz="4000" dirty="0" smtClean="0"/>
              <a:t> </a:t>
            </a:r>
            <a:r>
              <a:rPr lang="en-US" sz="4000" dirty="0" smtClean="0"/>
              <a:t> </a:t>
            </a:r>
            <a:r>
              <a:rPr lang="ro-RO" sz="4000" dirty="0" smtClean="0"/>
              <a:t>nr. </a:t>
            </a:r>
            <a:r>
              <a:rPr lang="en-US" sz="4000" dirty="0" smtClean="0"/>
              <a:t>109</a:t>
            </a:r>
            <a:r>
              <a:rPr lang="ro-RO" sz="4000" dirty="0" smtClean="0"/>
              <a:t>/2011</a:t>
            </a:r>
            <a:r>
              <a:rPr lang="en-US" sz="4000" dirty="0" smtClean="0"/>
              <a:t>)</a:t>
            </a:r>
            <a:endParaRPr lang="en-US" sz="4000" dirty="0"/>
          </a:p>
        </p:txBody>
      </p:sp>
      <p:sp>
        <p:nvSpPr>
          <p:cNvPr id="4" name="Slide Number Placeholder 3"/>
          <p:cNvSpPr>
            <a:spLocks noGrp="1"/>
          </p:cNvSpPr>
          <p:nvPr>
            <p:ph type="sldNum" sz="quarter" idx="12"/>
          </p:nvPr>
        </p:nvSpPr>
        <p:spPr/>
        <p:txBody>
          <a:bodyPr/>
          <a:lstStyle/>
          <a:p>
            <a:fld id="{47AA3A6B-0EEB-45C3-91F3-105D1DCA536C}" type="slidenum">
              <a:rPr lang="en-US" smtClean="0"/>
              <a:pPr/>
              <a:t>1</a:t>
            </a:fld>
            <a:endParaRPr lang="en-US"/>
          </a:p>
        </p:txBody>
      </p:sp>
      <p:pic>
        <p:nvPicPr>
          <p:cNvPr id="4098" name="Picture 2" descr="C:\Users\radu.pop\Desktop\plafar-sigla.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203848" y="5517232"/>
            <a:ext cx="2361505" cy="93436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581876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 </a:t>
            </a:r>
            <a:r>
              <a:rPr lang="en-US" dirty="0" err="1" smtClean="0"/>
              <a:t>Optimizare</a:t>
            </a:r>
            <a:r>
              <a:rPr lang="en-US" dirty="0" smtClean="0"/>
              <a:t> </a:t>
            </a:r>
            <a:r>
              <a:rPr lang="en-US" dirty="0" err="1" smtClean="0"/>
              <a:t>oganizationala</a:t>
            </a:r>
            <a:r>
              <a:rPr lang="en-US" dirty="0" smtClean="0"/>
              <a:t> (1/2)</a:t>
            </a:r>
            <a:br>
              <a:rPr lang="en-US" dirty="0" smtClean="0"/>
            </a:br>
            <a:r>
              <a:rPr lang="en-US" sz="3300" dirty="0" err="1" smtClean="0"/>
              <a:t>Directii</a:t>
            </a:r>
            <a:r>
              <a:rPr lang="en-US" sz="3300" dirty="0" smtClean="0"/>
              <a:t> </a:t>
            </a:r>
            <a:r>
              <a:rPr lang="en-US" sz="3300" dirty="0" err="1" smtClean="0"/>
              <a:t>principale</a:t>
            </a:r>
            <a:endParaRPr lang="en-US" sz="3300" dirty="0"/>
          </a:p>
        </p:txBody>
      </p:sp>
      <p:sp>
        <p:nvSpPr>
          <p:cNvPr id="3" name="Content Placeholder 2"/>
          <p:cNvSpPr>
            <a:spLocks noGrp="1"/>
          </p:cNvSpPr>
          <p:nvPr>
            <p:ph idx="1"/>
          </p:nvPr>
        </p:nvSpPr>
        <p:spPr/>
        <p:txBody>
          <a:bodyPr>
            <a:normAutofit fontScale="77500" lnSpcReduction="20000"/>
          </a:bodyPr>
          <a:lstStyle/>
          <a:p>
            <a:pPr marL="0" indent="0" algn="just">
              <a:buNone/>
            </a:pPr>
            <a:r>
              <a:rPr lang="en-US" dirty="0" smtClean="0"/>
              <a:t>1) </a:t>
            </a:r>
            <a:r>
              <a:rPr lang="en-US" dirty="0" err="1" smtClean="0"/>
              <a:t>Selectia</a:t>
            </a:r>
            <a:r>
              <a:rPr lang="en-US" dirty="0" smtClean="0"/>
              <a:t> </a:t>
            </a:r>
            <a:r>
              <a:rPr lang="en-US" dirty="0" err="1" smtClean="0"/>
              <a:t>Directorului</a:t>
            </a:r>
            <a:r>
              <a:rPr lang="en-US" dirty="0" smtClean="0"/>
              <a:t> General conform </a:t>
            </a:r>
            <a:r>
              <a:rPr lang="ro-RO" dirty="0" smtClean="0"/>
              <a:t>principiilor de guvernanta corporativa;</a:t>
            </a:r>
            <a:endParaRPr lang="en-US" dirty="0" smtClean="0"/>
          </a:p>
          <a:p>
            <a:pPr marL="400050" lvl="1" indent="0" algn="just">
              <a:buNone/>
            </a:pPr>
            <a:endParaRPr lang="en-US" dirty="0" smtClean="0"/>
          </a:p>
          <a:p>
            <a:pPr marL="514350" indent="-514350" algn="just">
              <a:buNone/>
            </a:pPr>
            <a:r>
              <a:rPr lang="en-US" dirty="0" smtClean="0"/>
              <a:t>2) </a:t>
            </a:r>
            <a:r>
              <a:rPr lang="en-US" dirty="0" err="1" smtClean="0"/>
              <a:t>Formularea</a:t>
            </a:r>
            <a:r>
              <a:rPr lang="en-US" dirty="0" smtClean="0"/>
              <a:t>, </a:t>
            </a:r>
            <a:r>
              <a:rPr lang="en-US" dirty="0" err="1" smtClean="0"/>
              <a:t>avizarea</a:t>
            </a:r>
            <a:r>
              <a:rPr lang="en-US" dirty="0" smtClean="0"/>
              <a:t> </a:t>
            </a:r>
            <a:r>
              <a:rPr lang="en-US" dirty="0" err="1" smtClean="0"/>
              <a:t>si</a:t>
            </a:r>
            <a:r>
              <a:rPr lang="en-US" dirty="0" smtClean="0"/>
              <a:t> </a:t>
            </a:r>
            <a:r>
              <a:rPr lang="en-US" dirty="0" err="1" smtClean="0"/>
              <a:t>implementarea</a:t>
            </a:r>
            <a:r>
              <a:rPr lang="en-US" dirty="0" smtClean="0"/>
              <a:t> la </a:t>
            </a:r>
            <a:r>
              <a:rPr lang="en-US" dirty="0" err="1" smtClean="0"/>
              <a:t>nivelului</a:t>
            </a:r>
            <a:r>
              <a:rPr lang="en-US" dirty="0" smtClean="0"/>
              <a:t> </a:t>
            </a:r>
            <a:r>
              <a:rPr lang="en-US" dirty="0" err="1" smtClean="0"/>
              <a:t>societatii</a:t>
            </a:r>
            <a:r>
              <a:rPr lang="en-US" dirty="0" smtClean="0"/>
              <a:t> a </a:t>
            </a:r>
            <a:r>
              <a:rPr lang="en-US" dirty="0" err="1" smtClean="0"/>
              <a:t>unui</a:t>
            </a:r>
            <a:r>
              <a:rPr lang="en-US" dirty="0" smtClean="0"/>
              <a:t> cod de </a:t>
            </a:r>
            <a:r>
              <a:rPr lang="en-US" dirty="0" err="1" smtClean="0"/>
              <a:t>etica</a:t>
            </a:r>
            <a:r>
              <a:rPr lang="ro-RO" dirty="0" smtClean="0"/>
              <a:t>;</a:t>
            </a:r>
            <a:endParaRPr lang="en-US" dirty="0" smtClean="0"/>
          </a:p>
          <a:p>
            <a:pPr marL="514350" indent="-514350" algn="just">
              <a:buNone/>
            </a:pPr>
            <a:endParaRPr lang="en-US" dirty="0" smtClean="0"/>
          </a:p>
          <a:p>
            <a:pPr marL="514350" indent="-514350" algn="just">
              <a:buNone/>
            </a:pPr>
            <a:r>
              <a:rPr lang="en-US" dirty="0" smtClean="0"/>
              <a:t>3) </a:t>
            </a:r>
            <a:r>
              <a:rPr lang="en-US" dirty="0" err="1" smtClean="0"/>
              <a:t>Implementarea</a:t>
            </a:r>
            <a:r>
              <a:rPr lang="en-US" dirty="0" smtClean="0"/>
              <a:t> </a:t>
            </a:r>
            <a:r>
              <a:rPr lang="en-US" dirty="0" err="1" smtClean="0"/>
              <a:t>obligatiilor</a:t>
            </a:r>
            <a:r>
              <a:rPr lang="en-US" dirty="0" smtClean="0"/>
              <a:t> de </a:t>
            </a:r>
            <a:r>
              <a:rPr lang="en-US" dirty="0" err="1" smtClean="0"/>
              <a:t>raportare</a:t>
            </a:r>
            <a:r>
              <a:rPr lang="en-US" dirty="0" smtClean="0"/>
              <a:t> </a:t>
            </a:r>
            <a:r>
              <a:rPr lang="en-US" dirty="0" err="1" smtClean="0"/>
              <a:t>si</a:t>
            </a:r>
            <a:r>
              <a:rPr lang="en-US" dirty="0" smtClean="0"/>
              <a:t> </a:t>
            </a:r>
            <a:r>
              <a:rPr lang="en-US" dirty="0" err="1" smtClean="0"/>
              <a:t>transparenta</a:t>
            </a:r>
            <a:r>
              <a:rPr lang="en-US" dirty="0" smtClean="0"/>
              <a:t> </a:t>
            </a:r>
            <a:r>
              <a:rPr lang="en-US" dirty="0" err="1" smtClean="0"/>
              <a:t>impuse</a:t>
            </a:r>
            <a:r>
              <a:rPr lang="en-US" dirty="0" smtClean="0"/>
              <a:t> de </a:t>
            </a:r>
            <a:r>
              <a:rPr lang="ro-RO" dirty="0" smtClean="0"/>
              <a:t>guvernanta</a:t>
            </a:r>
            <a:r>
              <a:rPr lang="en-US" dirty="0" smtClean="0"/>
              <a:t> </a:t>
            </a:r>
            <a:r>
              <a:rPr lang="ro-RO" dirty="0" smtClean="0"/>
              <a:t>corporativa;</a:t>
            </a:r>
            <a:endParaRPr lang="en-US" dirty="0" smtClean="0"/>
          </a:p>
          <a:p>
            <a:pPr marL="514350" indent="-514350" algn="just">
              <a:buNone/>
            </a:pPr>
            <a:endParaRPr lang="en-US" dirty="0" smtClean="0"/>
          </a:p>
          <a:p>
            <a:pPr marL="514350" indent="-514350" algn="just">
              <a:buNone/>
            </a:pPr>
            <a:r>
              <a:rPr lang="en-US" dirty="0" smtClean="0"/>
              <a:t>4) </a:t>
            </a:r>
            <a:r>
              <a:rPr lang="en-US" dirty="0" err="1" smtClean="0"/>
              <a:t>Negocierea</a:t>
            </a:r>
            <a:r>
              <a:rPr lang="en-US" dirty="0" smtClean="0"/>
              <a:t> cu </a:t>
            </a:r>
            <a:r>
              <a:rPr lang="en-US" dirty="0" err="1" smtClean="0"/>
              <a:t>actionarii</a:t>
            </a:r>
            <a:r>
              <a:rPr lang="en-US" dirty="0" smtClean="0"/>
              <a:t> a </a:t>
            </a:r>
            <a:r>
              <a:rPr lang="en-US" dirty="0" err="1" smtClean="0"/>
              <a:t>criteriilor</a:t>
            </a:r>
            <a:r>
              <a:rPr lang="en-US" dirty="0" smtClean="0"/>
              <a:t> </a:t>
            </a:r>
            <a:r>
              <a:rPr lang="en-US" dirty="0" err="1" smtClean="0"/>
              <a:t>si</a:t>
            </a:r>
            <a:r>
              <a:rPr lang="en-US" dirty="0" smtClean="0"/>
              <a:t> </a:t>
            </a:r>
            <a:r>
              <a:rPr lang="en-US" dirty="0" err="1" smtClean="0"/>
              <a:t>tintelor</a:t>
            </a:r>
            <a:r>
              <a:rPr lang="en-US" dirty="0" smtClean="0"/>
              <a:t> de </a:t>
            </a:r>
            <a:r>
              <a:rPr lang="en-US" dirty="0" err="1" smtClean="0"/>
              <a:t>performanta</a:t>
            </a:r>
            <a:r>
              <a:rPr lang="en-US" dirty="0" smtClean="0"/>
              <a:t> ale CA – </a:t>
            </a:r>
            <a:r>
              <a:rPr lang="en-US" dirty="0" err="1" smtClean="0"/>
              <a:t>ului</a:t>
            </a:r>
            <a:r>
              <a:rPr lang="ro-RO" dirty="0"/>
              <a:t>;</a:t>
            </a:r>
            <a:r>
              <a:rPr lang="en-US" dirty="0" smtClean="0"/>
              <a:t> </a:t>
            </a:r>
          </a:p>
          <a:p>
            <a:pPr marL="514350" indent="-514350" algn="just">
              <a:buNone/>
            </a:pPr>
            <a:endParaRPr lang="en-US" dirty="0"/>
          </a:p>
          <a:p>
            <a:pPr marL="514350" indent="-514350" algn="just">
              <a:buNone/>
            </a:pPr>
            <a:r>
              <a:rPr lang="en-US" dirty="0" smtClean="0"/>
              <a:t>5) </a:t>
            </a:r>
            <a:r>
              <a:rPr lang="en-US" dirty="0" err="1" smtClean="0"/>
              <a:t>Evaluarea</a:t>
            </a:r>
            <a:r>
              <a:rPr lang="en-US" dirty="0" smtClean="0"/>
              <a:t> </a:t>
            </a:r>
            <a:r>
              <a:rPr lang="en-US" dirty="0" err="1" smtClean="0"/>
              <a:t>echipei</a:t>
            </a:r>
            <a:r>
              <a:rPr lang="en-US" dirty="0" smtClean="0"/>
              <a:t> de top management (DG, Director </a:t>
            </a:r>
            <a:r>
              <a:rPr lang="en-US" dirty="0" err="1" smtClean="0"/>
              <a:t>Comercial</a:t>
            </a:r>
            <a:r>
              <a:rPr lang="en-US" dirty="0" smtClean="0"/>
              <a:t>, Director </a:t>
            </a:r>
            <a:r>
              <a:rPr lang="en-US" dirty="0" err="1" smtClean="0"/>
              <a:t>Financiar</a:t>
            </a:r>
            <a:r>
              <a:rPr lang="en-US" dirty="0" smtClean="0"/>
              <a:t>, Director </a:t>
            </a:r>
            <a:r>
              <a:rPr lang="en-US" dirty="0" err="1" smtClean="0"/>
              <a:t>Productie</a:t>
            </a:r>
            <a:r>
              <a:rPr lang="en-US" dirty="0" smtClean="0"/>
              <a:t>).  </a:t>
            </a:r>
            <a:r>
              <a:rPr lang="en-US" dirty="0" err="1" smtClean="0"/>
              <a:t>Segregarea</a:t>
            </a:r>
            <a:r>
              <a:rPr lang="en-US" dirty="0" smtClean="0"/>
              <a:t> </a:t>
            </a:r>
            <a:r>
              <a:rPr lang="en-US" dirty="0" err="1"/>
              <a:t>responsabilitatilor</a:t>
            </a:r>
            <a:r>
              <a:rPr lang="en-US" dirty="0"/>
              <a:t> </a:t>
            </a:r>
            <a:r>
              <a:rPr lang="en-US" dirty="0" err="1"/>
              <a:t>si</a:t>
            </a:r>
            <a:r>
              <a:rPr lang="en-US" dirty="0"/>
              <a:t> </a:t>
            </a:r>
            <a:r>
              <a:rPr lang="en-US" dirty="0" err="1"/>
              <a:t>alocarea</a:t>
            </a:r>
            <a:r>
              <a:rPr lang="en-US" dirty="0"/>
              <a:t> de </a:t>
            </a:r>
            <a:r>
              <a:rPr lang="en-US" dirty="0" err="1"/>
              <a:t>obiective</a:t>
            </a:r>
            <a:r>
              <a:rPr lang="en-US" dirty="0"/>
              <a:t> </a:t>
            </a:r>
            <a:r>
              <a:rPr lang="en-US" dirty="0" err="1" smtClean="0"/>
              <a:t>specifice</a:t>
            </a:r>
            <a:r>
              <a:rPr lang="ro-RO" dirty="0"/>
              <a:t>;</a:t>
            </a:r>
            <a:r>
              <a:rPr lang="en-US" dirty="0" smtClean="0"/>
              <a:t> </a:t>
            </a:r>
            <a:endParaRPr lang="ro-RO" dirty="0" smtClean="0"/>
          </a:p>
          <a:p>
            <a:pPr marL="514350" indent="-514350" algn="just">
              <a:buNone/>
            </a:pPr>
            <a:r>
              <a:rPr lang="en-US" dirty="0" smtClean="0"/>
              <a:t>  </a:t>
            </a:r>
            <a:endParaRPr lang="en-US" dirty="0"/>
          </a:p>
          <a:p>
            <a:pPr marL="514350" indent="-514350" algn="just">
              <a:buNone/>
            </a:pPr>
            <a:r>
              <a:rPr lang="en-US" dirty="0" smtClean="0"/>
              <a:t>6) </a:t>
            </a:r>
            <a:r>
              <a:rPr lang="en-US" dirty="0" err="1" smtClean="0"/>
              <a:t>Analizarea</a:t>
            </a:r>
            <a:r>
              <a:rPr lang="en-US" dirty="0" smtClean="0"/>
              <a:t> </a:t>
            </a:r>
            <a:r>
              <a:rPr lang="en-US" dirty="0" err="1" smtClean="0"/>
              <a:t>si</a:t>
            </a:r>
            <a:r>
              <a:rPr lang="en-US" dirty="0" smtClean="0"/>
              <a:t> </a:t>
            </a:r>
            <a:r>
              <a:rPr lang="en-US" dirty="0" err="1" smtClean="0"/>
              <a:t>optimizarea</a:t>
            </a:r>
            <a:r>
              <a:rPr lang="en-US" dirty="0" smtClean="0"/>
              <a:t>  </a:t>
            </a:r>
            <a:r>
              <a:rPr lang="en-US" dirty="0" err="1"/>
              <a:t>proceselor</a:t>
            </a:r>
            <a:r>
              <a:rPr lang="en-US" dirty="0"/>
              <a:t> de control intern </a:t>
            </a:r>
            <a:r>
              <a:rPr lang="en-US" dirty="0" err="1"/>
              <a:t>si</a:t>
            </a:r>
            <a:r>
              <a:rPr lang="en-US" dirty="0"/>
              <a:t> management al </a:t>
            </a:r>
            <a:r>
              <a:rPr lang="en-US" dirty="0" err="1" smtClean="0"/>
              <a:t>riscurilor</a:t>
            </a:r>
            <a:r>
              <a:rPr lang="en-US" dirty="0" smtClean="0"/>
              <a:t> (</a:t>
            </a:r>
            <a:r>
              <a:rPr lang="en-US" dirty="0" err="1" smtClean="0"/>
              <a:t>inclusiv</a:t>
            </a:r>
            <a:r>
              <a:rPr lang="en-US" dirty="0" smtClean="0"/>
              <a:t> din per</a:t>
            </a:r>
            <a:r>
              <a:rPr lang="ro-RO" dirty="0" smtClean="0"/>
              <a:t>s</a:t>
            </a:r>
            <a:r>
              <a:rPr lang="en-US" dirty="0" err="1" smtClean="0"/>
              <a:t>pectiva</a:t>
            </a:r>
            <a:r>
              <a:rPr lang="en-US" dirty="0" smtClean="0"/>
              <a:t> </a:t>
            </a:r>
            <a:r>
              <a:rPr lang="en-US" dirty="0" err="1" smtClean="0"/>
              <a:t>cerintelor</a:t>
            </a:r>
            <a:r>
              <a:rPr lang="en-US" dirty="0" smtClean="0"/>
              <a:t> </a:t>
            </a:r>
            <a:r>
              <a:rPr lang="en-US" dirty="0" err="1" smtClean="0"/>
              <a:t>legale</a:t>
            </a:r>
            <a:r>
              <a:rPr lang="en-US" dirty="0" smtClean="0"/>
              <a:t>)</a:t>
            </a:r>
            <a:r>
              <a:rPr lang="ro-RO" dirty="0" smtClean="0"/>
              <a:t>;</a:t>
            </a:r>
            <a:endParaRPr lang="en-US" dirty="0" smtClean="0"/>
          </a:p>
          <a:p>
            <a:pPr marL="514350" indent="-514350" algn="just">
              <a:buNone/>
            </a:pPr>
            <a:endParaRPr lang="ro-RO" dirty="0" smtClean="0"/>
          </a:p>
          <a:p>
            <a:pPr marL="514350" indent="-514350" algn="just">
              <a:buNone/>
            </a:pPr>
            <a:r>
              <a:rPr lang="ro-RO" dirty="0" smtClean="0"/>
              <a:t>7) </a:t>
            </a:r>
            <a:r>
              <a:rPr lang="en-US" dirty="0" err="1" smtClean="0"/>
              <a:t>Optimizarea</a:t>
            </a:r>
            <a:r>
              <a:rPr lang="en-US" dirty="0" smtClean="0"/>
              <a:t> </a:t>
            </a:r>
            <a:r>
              <a:rPr lang="en-US" dirty="0" err="1" smtClean="0"/>
              <a:t>organigramei</a:t>
            </a:r>
            <a:r>
              <a:rPr lang="en-US" dirty="0" smtClean="0"/>
              <a:t>, </a:t>
            </a:r>
            <a:r>
              <a:rPr lang="en-US" dirty="0" err="1" smtClean="0"/>
              <a:t>analiza</a:t>
            </a:r>
            <a:r>
              <a:rPr lang="en-US" dirty="0" smtClean="0"/>
              <a:t> </a:t>
            </a:r>
            <a:r>
              <a:rPr lang="en-US" dirty="0" err="1" smtClean="0"/>
              <a:t>oportunitatii</a:t>
            </a:r>
            <a:r>
              <a:rPr lang="en-US" dirty="0" smtClean="0"/>
              <a:t> </a:t>
            </a:r>
            <a:r>
              <a:rPr lang="en-US" dirty="0" err="1" smtClean="0"/>
              <a:t>mutarii</a:t>
            </a:r>
            <a:r>
              <a:rPr lang="en-US" dirty="0" smtClean="0"/>
              <a:t> </a:t>
            </a:r>
            <a:r>
              <a:rPr lang="en-US" dirty="0" err="1" smtClean="0"/>
              <a:t>sediului</a:t>
            </a:r>
            <a:r>
              <a:rPr lang="en-US" dirty="0" smtClean="0"/>
              <a:t> social</a:t>
            </a:r>
            <a:r>
              <a:rPr lang="ro-RO" dirty="0" smtClean="0"/>
              <a:t>;</a:t>
            </a:r>
            <a:endParaRPr lang="en-US" dirty="0" smtClean="0"/>
          </a:p>
          <a:p>
            <a:pPr marL="514350" indent="-514350">
              <a:buNone/>
            </a:pPr>
            <a:endParaRPr lang="en-US" dirty="0" smtClean="0"/>
          </a:p>
          <a:p>
            <a:pPr marL="0" indent="0">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47AA3A6B-0EEB-45C3-91F3-105D1DCA536C}" type="slidenum">
              <a:rPr lang="en-US" smtClean="0"/>
              <a:pPr/>
              <a:t>10</a:t>
            </a:fld>
            <a:endParaRPr lang="en-US"/>
          </a:p>
        </p:txBody>
      </p:sp>
      <p:pic>
        <p:nvPicPr>
          <p:cNvPr id="5" name="Picture 2" descr="C:\Users\radu.pop\Desktop\plafar-sigla.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63888" y="6323553"/>
            <a:ext cx="1228369" cy="486021"/>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fontScale="90000"/>
          </a:bodyPr>
          <a:lstStyle/>
          <a:p>
            <a:r>
              <a:rPr lang="en-US" sz="4000" dirty="0" smtClean="0"/>
              <a:t>I. </a:t>
            </a:r>
            <a:r>
              <a:rPr lang="en-US" sz="4000" dirty="0" err="1" smtClean="0"/>
              <a:t>Optimizare</a:t>
            </a:r>
            <a:r>
              <a:rPr lang="en-US" sz="4000" dirty="0" smtClean="0"/>
              <a:t> </a:t>
            </a:r>
            <a:r>
              <a:rPr lang="en-US" sz="4000" dirty="0" err="1" smtClean="0"/>
              <a:t>oganizationala</a:t>
            </a:r>
            <a:r>
              <a:rPr lang="en-US" sz="4000" dirty="0" smtClean="0"/>
              <a:t> (2/2)</a:t>
            </a:r>
            <a:br>
              <a:rPr lang="en-US" sz="4000" dirty="0" smtClean="0"/>
            </a:br>
            <a:r>
              <a:rPr lang="en-US" sz="3300" dirty="0" smtClean="0"/>
              <a:t>Calendar</a:t>
            </a:r>
            <a:endParaRPr lang="en-US" sz="3300" dirty="0"/>
          </a:p>
        </p:txBody>
      </p:sp>
      <p:sp>
        <p:nvSpPr>
          <p:cNvPr id="3" name="Content Placeholder 2"/>
          <p:cNvSpPr>
            <a:spLocks noGrp="1"/>
          </p:cNvSpPr>
          <p:nvPr>
            <p:ph idx="1"/>
          </p:nvPr>
        </p:nvSpPr>
        <p:spPr/>
        <p:txBody>
          <a:bodyPr>
            <a:normAutofit/>
          </a:bodyPr>
          <a:lstStyle/>
          <a:p>
            <a:pPr marL="514350" indent="-514350">
              <a:buNone/>
            </a:pPr>
            <a:endParaRPr lang="en-US" dirty="0" smtClean="0"/>
          </a:p>
          <a:p>
            <a:pPr marL="514350" indent="-514350">
              <a:buNone/>
            </a:pPr>
            <a:endParaRPr lang="en-US" dirty="0" smtClean="0"/>
          </a:p>
          <a:p>
            <a:pPr marL="514350" indent="-514350">
              <a:buNone/>
            </a:pPr>
            <a:endParaRPr lang="en-US" dirty="0" smtClean="0"/>
          </a:p>
          <a:p>
            <a:pPr marL="514350" indent="-514350">
              <a:buAutoNum type="arabicParenR"/>
            </a:pPr>
            <a:endParaRPr lang="en-US" dirty="0" smtClean="0"/>
          </a:p>
          <a:p>
            <a:endParaRPr lang="en-US" dirty="0"/>
          </a:p>
        </p:txBody>
      </p:sp>
      <p:sp>
        <p:nvSpPr>
          <p:cNvPr id="6" name="Slide Number Placeholder 5"/>
          <p:cNvSpPr>
            <a:spLocks noGrp="1"/>
          </p:cNvSpPr>
          <p:nvPr>
            <p:ph type="sldNum" sz="quarter" idx="12"/>
          </p:nvPr>
        </p:nvSpPr>
        <p:spPr/>
        <p:txBody>
          <a:bodyPr/>
          <a:lstStyle/>
          <a:p>
            <a:fld id="{47AA3A6B-0EEB-45C3-91F3-105D1DCA536C}" type="slidenum">
              <a:rPr lang="en-US" smtClean="0"/>
              <a:pPr/>
              <a:t>11</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xmlns="" val="362848781"/>
              </p:ext>
            </p:extLst>
          </p:nvPr>
        </p:nvGraphicFramePr>
        <p:xfrm>
          <a:off x="431540" y="1268760"/>
          <a:ext cx="7848872" cy="4871898"/>
        </p:xfrm>
        <a:graphic>
          <a:graphicData uri="http://schemas.openxmlformats.org/drawingml/2006/table">
            <a:tbl>
              <a:tblPr/>
              <a:tblGrid>
                <a:gridCol w="2354662"/>
                <a:gridCol w="1317746"/>
                <a:gridCol w="1152128"/>
                <a:gridCol w="3024336"/>
              </a:tblGrid>
              <a:tr h="216024">
                <a:tc>
                  <a:txBody>
                    <a:bodyPr/>
                    <a:lstStyle/>
                    <a:p>
                      <a:pPr algn="ctr" fontAlgn="b"/>
                      <a:r>
                        <a:rPr lang="en-US" sz="1000" b="1" i="0" u="sng" strike="noStrike" dirty="0" err="1">
                          <a:solidFill>
                            <a:srgbClr val="000000"/>
                          </a:solidFill>
                          <a:effectLst/>
                          <a:latin typeface="Arial"/>
                        </a:rPr>
                        <a:t>Obiectiv</a:t>
                      </a:r>
                      <a:endParaRPr lang="en-US" sz="1000" b="1" i="0" u="sng"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sng" strike="noStrike" dirty="0" smtClean="0">
                          <a:solidFill>
                            <a:srgbClr val="000000"/>
                          </a:solidFill>
                          <a:effectLst/>
                          <a:latin typeface="Arial"/>
                        </a:rPr>
                        <a:t>Calendar /</a:t>
                      </a:r>
                      <a:r>
                        <a:rPr lang="en-US" sz="1000" b="1" i="0" u="sng" strike="noStrike" baseline="0" dirty="0" smtClean="0">
                          <a:solidFill>
                            <a:srgbClr val="000000"/>
                          </a:solidFill>
                          <a:effectLst/>
                          <a:latin typeface="Arial"/>
                        </a:rPr>
                        <a:t> Deadline</a:t>
                      </a:r>
                      <a:r>
                        <a:rPr lang="en-US" sz="1000" b="1" i="0" u="sng" strike="noStrike" dirty="0" smtClean="0">
                          <a:solidFill>
                            <a:srgbClr val="000000"/>
                          </a:solidFill>
                          <a:effectLst/>
                          <a:latin typeface="Arial"/>
                        </a:rPr>
                        <a:t>* </a:t>
                      </a:r>
                      <a:endParaRPr lang="en-US" sz="1000" b="1" i="0" u="sng"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sng" strike="noStrike" dirty="0" err="1">
                          <a:solidFill>
                            <a:srgbClr val="000000"/>
                          </a:solidFill>
                          <a:effectLst/>
                          <a:latin typeface="Arial"/>
                        </a:rPr>
                        <a:t>Responsabilitate</a:t>
                      </a:r>
                      <a:endParaRPr lang="en-US" sz="1000" b="1" i="0" u="sng"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sng" strike="noStrike" dirty="0" err="1">
                          <a:solidFill>
                            <a:srgbClr val="000000"/>
                          </a:solidFill>
                          <a:effectLst/>
                          <a:latin typeface="Arial"/>
                        </a:rPr>
                        <a:t>Conditii</a:t>
                      </a:r>
                      <a:r>
                        <a:rPr lang="en-US" sz="1000" b="1" i="0" u="sng" strike="noStrike" dirty="0">
                          <a:solidFill>
                            <a:srgbClr val="000000"/>
                          </a:solidFill>
                          <a:effectLst/>
                          <a:latin typeface="Arial"/>
                        </a:rPr>
                        <a:t> </a:t>
                      </a:r>
                      <a:r>
                        <a:rPr lang="en-US" sz="1000" b="1" i="0" u="sng" strike="noStrike" dirty="0" err="1" smtClean="0">
                          <a:solidFill>
                            <a:srgbClr val="000000"/>
                          </a:solidFill>
                          <a:effectLst/>
                          <a:latin typeface="Arial"/>
                        </a:rPr>
                        <a:t>precedente</a:t>
                      </a:r>
                      <a:r>
                        <a:rPr lang="en-US" sz="1000" b="1" i="0" u="sng" strike="noStrike" dirty="0" smtClean="0">
                          <a:solidFill>
                            <a:srgbClr val="000000"/>
                          </a:solidFill>
                          <a:effectLst/>
                          <a:latin typeface="Arial"/>
                        </a:rPr>
                        <a:t> / </a:t>
                      </a:r>
                      <a:r>
                        <a:rPr lang="en-US" sz="1000" b="1" i="0" u="sng" strike="noStrike" dirty="0" err="1" smtClean="0">
                          <a:solidFill>
                            <a:srgbClr val="000000"/>
                          </a:solidFill>
                          <a:effectLst/>
                          <a:latin typeface="Arial"/>
                        </a:rPr>
                        <a:t>Observatii</a:t>
                      </a:r>
                      <a:r>
                        <a:rPr lang="en-US" sz="1000" b="1" i="0" u="sng" strike="noStrike" dirty="0" smtClean="0">
                          <a:solidFill>
                            <a:srgbClr val="000000"/>
                          </a:solidFill>
                          <a:effectLst/>
                          <a:latin typeface="Arial"/>
                        </a:rPr>
                        <a:t> </a:t>
                      </a:r>
                      <a:endParaRPr lang="en-US" sz="1000" b="1" i="0" u="sng"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0040">
                <a:tc>
                  <a:txBody>
                    <a:bodyPr/>
                    <a:lstStyle/>
                    <a:p>
                      <a:pPr algn="ctr" fontAlgn="b"/>
                      <a:endParaRPr lang="en-US" sz="1000" b="0" i="0" u="none" strike="noStrike" dirty="0" smtClean="0">
                        <a:solidFill>
                          <a:srgbClr val="000000"/>
                        </a:solidFill>
                        <a:effectLst/>
                        <a:latin typeface="Arial"/>
                      </a:endParaRPr>
                    </a:p>
                    <a:p>
                      <a:pPr algn="ctr" fontAlgn="b"/>
                      <a:r>
                        <a:rPr lang="ro-RO" sz="1000" b="0" i="0" u="none" strike="noStrike" dirty="0" smtClean="0">
                          <a:solidFill>
                            <a:srgbClr val="000000"/>
                          </a:solidFill>
                          <a:effectLst/>
                          <a:latin typeface="Arial"/>
                        </a:rPr>
                        <a:t>1.Selectie Director General </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Arial"/>
                        </a:rPr>
                        <a:t> </a:t>
                      </a:r>
                      <a:r>
                        <a:rPr lang="ro-RO" sz="1000" b="0" i="0" u="none" strike="noStrike" baseline="0" dirty="0" smtClean="0">
                          <a:solidFill>
                            <a:srgbClr val="000000"/>
                          </a:solidFill>
                          <a:effectLst/>
                          <a:latin typeface="Arial"/>
                        </a:rPr>
                        <a:t> 60 de zile</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Arial"/>
                        </a:rPr>
                        <a:t>C.A.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71450" indent="-171450" algn="ctr" fontAlgn="b">
                        <a:buFontTx/>
                        <a:buChar char="-"/>
                      </a:pPr>
                      <a:r>
                        <a:rPr lang="ro-RO" sz="1000" b="0" i="0" u="none" strike="noStrike" dirty="0" smtClean="0">
                          <a:solidFill>
                            <a:srgbClr val="000000"/>
                          </a:solidFill>
                          <a:effectLst/>
                          <a:latin typeface="Arial"/>
                        </a:rPr>
                        <a:t>Pregatirea</a:t>
                      </a:r>
                      <a:r>
                        <a:rPr lang="ro-RO" sz="1000" b="0" i="0" u="none" strike="noStrike" baseline="0" dirty="0" smtClean="0">
                          <a:solidFill>
                            <a:srgbClr val="000000"/>
                          </a:solidFill>
                          <a:effectLst/>
                          <a:latin typeface="Arial"/>
                        </a:rPr>
                        <a:t> documentatiei, respectarea etapelor  cu privire la desfăsurarea procesului de selectie.</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04867">
                <a:tc>
                  <a:txBody>
                    <a:bodyPr/>
                    <a:lstStyle/>
                    <a:p>
                      <a:pPr algn="ctr" fontAlgn="b"/>
                      <a:r>
                        <a:rPr lang="ro-RO" sz="1000" b="0" i="0" u="none" strike="noStrike" dirty="0" smtClean="0">
                          <a:solidFill>
                            <a:srgbClr val="000000"/>
                          </a:solidFill>
                          <a:effectLst/>
                          <a:latin typeface="Arial"/>
                        </a:rPr>
                        <a:t>2. </a:t>
                      </a:r>
                      <a:r>
                        <a:rPr lang="it-IT" sz="1000" b="0" i="0" u="none" strike="noStrike" dirty="0" smtClean="0">
                          <a:solidFill>
                            <a:srgbClr val="000000"/>
                          </a:solidFill>
                          <a:effectLst/>
                          <a:latin typeface="Arial"/>
                        </a:rPr>
                        <a:t>Formularea, avizarea si implementarea la nivelului societatii a unui cod de etica</a:t>
                      </a:r>
                      <a:endParaRPr lang="it-IT"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Arial"/>
                        </a:rPr>
                        <a:t> </a:t>
                      </a:r>
                      <a:r>
                        <a:rPr lang="ro-RO" sz="1000" b="0" i="0" u="none" strike="noStrike" dirty="0" smtClean="0">
                          <a:solidFill>
                            <a:srgbClr val="000000"/>
                          </a:solidFill>
                          <a:effectLst/>
                          <a:latin typeface="Arial"/>
                        </a:rPr>
                        <a:t>30 de zile </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Arial"/>
                        </a:rPr>
                        <a:t>C.A </a:t>
                      </a:r>
                      <a:r>
                        <a:rPr lang="en-US" sz="1000" b="0" i="0" u="none" strike="noStrike" dirty="0" err="1">
                          <a:solidFill>
                            <a:srgbClr val="000000"/>
                          </a:solidFill>
                          <a:effectLst/>
                          <a:latin typeface="Arial"/>
                        </a:rPr>
                        <a:t>si</a:t>
                      </a:r>
                      <a:r>
                        <a:rPr lang="en-US" sz="1000" b="0" i="0" u="none" strike="noStrike" dirty="0">
                          <a:solidFill>
                            <a:srgbClr val="000000"/>
                          </a:solidFill>
                          <a:effectLst/>
                          <a:latin typeface="Arial"/>
                        </a:rPr>
                        <a:t> DG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Arial"/>
                        </a:rPr>
                        <a:t> </a:t>
                      </a:r>
                      <a:r>
                        <a:rPr lang="ro-RO" sz="1000" b="0" i="0" u="none" strike="noStrike" dirty="0" smtClean="0">
                          <a:solidFill>
                            <a:srgbClr val="000000"/>
                          </a:solidFill>
                          <a:effectLst/>
                          <a:latin typeface="Arial"/>
                        </a:rPr>
                        <a:t>- </a:t>
                      </a:r>
                      <a:r>
                        <a:rPr lang="en-US" sz="1000" b="0" i="0" u="none" strike="noStrike" dirty="0" smtClean="0">
                          <a:solidFill>
                            <a:srgbClr val="000000"/>
                          </a:solidFill>
                          <a:effectLst/>
                          <a:latin typeface="Arial"/>
                        </a:rPr>
                        <a:t> I</a:t>
                      </a:r>
                      <a:r>
                        <a:rPr lang="ro-RO" sz="1000" b="0" i="0" u="none" strike="noStrike" dirty="0" smtClean="0">
                          <a:solidFill>
                            <a:srgbClr val="000000"/>
                          </a:solidFill>
                          <a:effectLst/>
                          <a:latin typeface="Arial"/>
                        </a:rPr>
                        <a:t>mplementarea efectiva va necesita urmarirea permanenta a</a:t>
                      </a:r>
                      <a:r>
                        <a:rPr lang="ro-RO" sz="1000" b="0" i="0" u="none" strike="noStrike" baseline="0" dirty="0" smtClean="0">
                          <a:solidFill>
                            <a:srgbClr val="000000"/>
                          </a:solidFill>
                          <a:effectLst/>
                          <a:latin typeface="Arial"/>
                        </a:rPr>
                        <a:t> respectarii Codului de Etica.</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04867">
                <a:tc>
                  <a:txBody>
                    <a:bodyPr/>
                    <a:lstStyle/>
                    <a:p>
                      <a:pPr algn="ctr" fontAlgn="b"/>
                      <a:r>
                        <a:rPr lang="ro-RO" sz="1000" b="0" i="0" u="none" strike="noStrike" dirty="0" smtClean="0">
                          <a:solidFill>
                            <a:srgbClr val="000000"/>
                          </a:solidFill>
                          <a:effectLst/>
                          <a:latin typeface="Arial"/>
                        </a:rPr>
                        <a:t>3. </a:t>
                      </a:r>
                      <a:r>
                        <a:rPr lang="es-ES" sz="1000" b="0" i="0" u="none" strike="noStrike" dirty="0" err="1" smtClean="0">
                          <a:solidFill>
                            <a:srgbClr val="000000"/>
                          </a:solidFill>
                          <a:effectLst/>
                          <a:latin typeface="Arial"/>
                        </a:rPr>
                        <a:t>Implementarea</a:t>
                      </a:r>
                      <a:r>
                        <a:rPr lang="es-ES" sz="1000" b="0" i="0" u="none" strike="noStrike" dirty="0" smtClean="0">
                          <a:solidFill>
                            <a:srgbClr val="000000"/>
                          </a:solidFill>
                          <a:effectLst/>
                          <a:latin typeface="Arial"/>
                        </a:rPr>
                        <a:t>  </a:t>
                      </a:r>
                      <a:r>
                        <a:rPr lang="es-ES" sz="1000" b="0" i="0" u="none" strike="noStrike" dirty="0" err="1" smtClean="0">
                          <a:solidFill>
                            <a:srgbClr val="000000"/>
                          </a:solidFill>
                          <a:effectLst/>
                          <a:latin typeface="Arial"/>
                        </a:rPr>
                        <a:t>obligatiilor</a:t>
                      </a:r>
                      <a:r>
                        <a:rPr lang="es-ES" sz="1000" b="0" i="0" u="none" strike="noStrike" dirty="0" smtClean="0">
                          <a:solidFill>
                            <a:srgbClr val="000000"/>
                          </a:solidFill>
                          <a:effectLst/>
                          <a:latin typeface="Arial"/>
                        </a:rPr>
                        <a:t> de </a:t>
                      </a:r>
                      <a:r>
                        <a:rPr lang="es-ES" sz="1000" b="0" i="0" u="none" strike="noStrike" dirty="0" err="1" smtClean="0">
                          <a:solidFill>
                            <a:srgbClr val="000000"/>
                          </a:solidFill>
                          <a:effectLst/>
                          <a:latin typeface="Arial"/>
                        </a:rPr>
                        <a:t>raportare</a:t>
                      </a:r>
                      <a:r>
                        <a:rPr lang="es-ES" sz="1000" b="0" i="0" u="none" strike="noStrike" dirty="0" smtClean="0">
                          <a:solidFill>
                            <a:srgbClr val="000000"/>
                          </a:solidFill>
                          <a:effectLst/>
                          <a:latin typeface="Arial"/>
                        </a:rPr>
                        <a:t> si transparenta impuse de </a:t>
                      </a:r>
                      <a:r>
                        <a:rPr lang="es-ES" sz="1000" b="0" i="0" u="none" strike="noStrike" dirty="0" err="1" smtClean="0">
                          <a:solidFill>
                            <a:srgbClr val="000000"/>
                          </a:solidFill>
                          <a:effectLst/>
                          <a:latin typeface="Arial"/>
                        </a:rPr>
                        <a:t>guvernanta</a:t>
                      </a:r>
                      <a:r>
                        <a:rPr lang="es-ES" sz="1000" b="0" i="0" u="none" strike="noStrike" dirty="0" smtClean="0">
                          <a:solidFill>
                            <a:srgbClr val="000000"/>
                          </a:solidFill>
                          <a:effectLst/>
                          <a:latin typeface="Arial"/>
                        </a:rPr>
                        <a:t> corporativa</a:t>
                      </a:r>
                      <a:r>
                        <a:rPr lang="ro-RO" sz="1000" b="0" i="0" u="none" strike="noStrike" dirty="0" smtClean="0">
                          <a:solidFill>
                            <a:srgbClr val="000000"/>
                          </a:solidFill>
                          <a:effectLst/>
                          <a:latin typeface="Arial"/>
                        </a:rPr>
                        <a:t> (</a:t>
                      </a:r>
                      <a:r>
                        <a:rPr lang="es-ES" sz="1000" b="0" i="0" u="none" strike="noStrike" dirty="0" err="1" smtClean="0">
                          <a:solidFill>
                            <a:srgbClr val="000000"/>
                          </a:solidFill>
                          <a:effectLst/>
                          <a:latin typeface="Arial"/>
                        </a:rPr>
                        <a:t>Legea</a:t>
                      </a:r>
                      <a:r>
                        <a:rPr lang="es-ES" sz="1000" b="0" i="0" u="none" strike="noStrike" dirty="0" smtClean="0">
                          <a:solidFill>
                            <a:srgbClr val="000000"/>
                          </a:solidFill>
                          <a:effectLst/>
                          <a:latin typeface="Arial"/>
                        </a:rPr>
                        <a:t> 111/ 2016</a:t>
                      </a:r>
                      <a:r>
                        <a:rPr lang="ro-RO" sz="1000" b="0" i="0" u="none" strike="noStrike" dirty="0" smtClean="0">
                          <a:solidFill>
                            <a:srgbClr val="000000"/>
                          </a:solidFill>
                          <a:effectLst/>
                          <a:latin typeface="Arial"/>
                        </a:rPr>
                        <a:t>)</a:t>
                      </a:r>
                      <a:r>
                        <a:rPr lang="es-ES" sz="1000" b="0" i="0" u="none" strike="noStrike" dirty="0" smtClean="0">
                          <a:solidFill>
                            <a:srgbClr val="000000"/>
                          </a:solidFill>
                          <a:effectLst/>
                          <a:latin typeface="Arial"/>
                        </a:rPr>
                        <a:t> </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o-RO" sz="1000" b="0" i="0" u="none" strike="noStrike" dirty="0" smtClean="0">
                          <a:solidFill>
                            <a:srgbClr val="000000"/>
                          </a:solidFill>
                          <a:effectLst/>
                          <a:latin typeface="Arial"/>
                        </a:rPr>
                        <a:t>30 de zile</a:t>
                      </a:r>
                      <a:r>
                        <a:rPr lang="en-US" sz="1000" b="0" i="0" u="none" strike="noStrike" dirty="0">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Arial"/>
                        </a:rPr>
                        <a:t>CA </a:t>
                      </a:r>
                      <a:r>
                        <a:rPr lang="en-US" sz="1000" b="0" i="0" u="none" strike="noStrike" dirty="0" err="1">
                          <a:solidFill>
                            <a:srgbClr val="000000"/>
                          </a:solidFill>
                          <a:effectLst/>
                          <a:latin typeface="Arial"/>
                        </a:rPr>
                        <a:t>si</a:t>
                      </a:r>
                      <a:r>
                        <a:rPr lang="en-US" sz="1000" b="0" i="0" u="none" strike="noStrike" dirty="0">
                          <a:solidFill>
                            <a:srgbClr val="000000"/>
                          </a:solidFill>
                          <a:effectLst/>
                          <a:latin typeface="Arial"/>
                        </a:rPr>
                        <a:t> </a:t>
                      </a:r>
                      <a:r>
                        <a:rPr lang="en-US" sz="1000" b="0" i="0" u="none" strike="noStrike" dirty="0" smtClean="0">
                          <a:solidFill>
                            <a:srgbClr val="000000"/>
                          </a:solidFill>
                          <a:effectLst/>
                          <a:latin typeface="Arial"/>
                        </a:rPr>
                        <a:t>DG</a:t>
                      </a:r>
                      <a:r>
                        <a:rPr lang="ro-RO" sz="1000" b="0" i="0" u="none" strike="noStrike" dirty="0" smtClean="0">
                          <a:solidFill>
                            <a:srgbClr val="000000"/>
                          </a:solidFill>
                          <a:effectLst/>
                          <a:latin typeface="Arial"/>
                        </a:rPr>
                        <a:t> </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71450" indent="-171450" algn="ctr" fontAlgn="b">
                        <a:buFontTx/>
                        <a:buChar char="-"/>
                      </a:pPr>
                      <a:r>
                        <a:rPr lang="en-US" sz="1000" b="0" i="0" u="none" strike="noStrike" baseline="0" dirty="0" err="1" smtClean="0">
                          <a:solidFill>
                            <a:srgbClr val="000000"/>
                          </a:solidFill>
                          <a:effectLst/>
                          <a:latin typeface="Arial"/>
                        </a:rPr>
                        <a:t>Detalierea</a:t>
                      </a:r>
                      <a:r>
                        <a:rPr lang="en-US" sz="1000" b="0" i="0" u="none" strike="noStrike" baseline="0" dirty="0" smtClean="0">
                          <a:solidFill>
                            <a:srgbClr val="000000"/>
                          </a:solidFill>
                          <a:effectLst/>
                          <a:latin typeface="Arial"/>
                        </a:rPr>
                        <a:t> </a:t>
                      </a:r>
                      <a:r>
                        <a:rPr lang="en-US" sz="1000" b="0" i="0" u="none" strike="noStrike" baseline="0" dirty="0" err="1" smtClean="0">
                          <a:solidFill>
                            <a:srgbClr val="000000"/>
                          </a:solidFill>
                          <a:effectLst/>
                          <a:latin typeface="Arial"/>
                        </a:rPr>
                        <a:t>exhaustiva</a:t>
                      </a:r>
                      <a:r>
                        <a:rPr lang="en-US" sz="1000" b="0" i="0" u="none" strike="noStrike" baseline="0" dirty="0" smtClean="0">
                          <a:solidFill>
                            <a:srgbClr val="000000"/>
                          </a:solidFill>
                          <a:effectLst/>
                          <a:latin typeface="Arial"/>
                        </a:rPr>
                        <a:t> a </a:t>
                      </a:r>
                      <a:r>
                        <a:rPr lang="en-US" sz="1000" b="0" i="0" u="none" strike="noStrike" baseline="0" dirty="0" err="1" smtClean="0">
                          <a:solidFill>
                            <a:srgbClr val="000000"/>
                          </a:solidFill>
                          <a:effectLst/>
                          <a:latin typeface="Arial"/>
                        </a:rPr>
                        <a:t>obligatiilor</a:t>
                      </a:r>
                      <a:r>
                        <a:rPr lang="en-US" sz="1000" b="0" i="0" u="none" strike="noStrike" baseline="0" dirty="0" smtClean="0">
                          <a:solidFill>
                            <a:srgbClr val="000000"/>
                          </a:solidFill>
                          <a:effectLst/>
                          <a:latin typeface="Arial"/>
                        </a:rPr>
                        <a:t> </a:t>
                      </a:r>
                      <a:r>
                        <a:rPr lang="en-US" sz="1000" b="0" i="0" u="none" strike="noStrike" baseline="0" dirty="0" err="1" smtClean="0">
                          <a:solidFill>
                            <a:srgbClr val="000000"/>
                          </a:solidFill>
                          <a:effectLst/>
                          <a:latin typeface="Arial"/>
                        </a:rPr>
                        <a:t>si</a:t>
                      </a:r>
                      <a:r>
                        <a:rPr lang="en-US" sz="1000" b="0" i="0" u="none" strike="noStrike" baseline="0" dirty="0" smtClean="0">
                          <a:solidFill>
                            <a:srgbClr val="000000"/>
                          </a:solidFill>
                          <a:effectLst/>
                          <a:latin typeface="Arial"/>
                        </a:rPr>
                        <a:t> </a:t>
                      </a:r>
                      <a:r>
                        <a:rPr lang="en-US" sz="1000" b="0" i="0" u="none" strike="noStrike" baseline="0" dirty="0" err="1" smtClean="0">
                          <a:solidFill>
                            <a:srgbClr val="000000"/>
                          </a:solidFill>
                          <a:effectLst/>
                          <a:latin typeface="Arial"/>
                        </a:rPr>
                        <a:t>termenelor</a:t>
                      </a:r>
                      <a:r>
                        <a:rPr lang="en-US" sz="1000" b="0" i="0" u="none" strike="noStrike" baseline="0" dirty="0" smtClean="0">
                          <a:solidFill>
                            <a:srgbClr val="000000"/>
                          </a:solidFill>
                          <a:effectLst/>
                          <a:latin typeface="Arial"/>
                        </a:rPr>
                        <a:t> de </a:t>
                      </a:r>
                      <a:r>
                        <a:rPr lang="en-US" sz="1000" b="0" i="0" u="none" strike="noStrike" baseline="0" dirty="0" err="1" smtClean="0">
                          <a:solidFill>
                            <a:srgbClr val="000000"/>
                          </a:solidFill>
                          <a:effectLst/>
                          <a:latin typeface="Arial"/>
                        </a:rPr>
                        <a:t>raportare</a:t>
                      </a:r>
                      <a:r>
                        <a:rPr lang="en-US" sz="1000" b="0" i="0" u="none" strike="noStrike" baseline="0" dirty="0" smtClean="0">
                          <a:solidFill>
                            <a:srgbClr val="000000"/>
                          </a:solidFill>
                          <a:effectLst/>
                          <a:latin typeface="Arial"/>
                        </a:rPr>
                        <a:t> </a:t>
                      </a:r>
                    </a:p>
                    <a:p>
                      <a:pPr marL="171450" indent="-171450" algn="ctr" fontAlgn="b">
                        <a:buFontTx/>
                        <a:buChar char="-"/>
                      </a:pPr>
                      <a:r>
                        <a:rPr lang="en-US" sz="1000" b="0" i="0" u="none" strike="noStrike" baseline="0" dirty="0" err="1" smtClean="0">
                          <a:solidFill>
                            <a:srgbClr val="000000"/>
                          </a:solidFill>
                          <a:effectLst/>
                          <a:latin typeface="Arial"/>
                        </a:rPr>
                        <a:t>Desemnarea</a:t>
                      </a:r>
                      <a:r>
                        <a:rPr lang="en-US" sz="1000" b="0" i="0" u="none" strike="noStrike" baseline="0" dirty="0" smtClean="0">
                          <a:solidFill>
                            <a:srgbClr val="000000"/>
                          </a:solidFill>
                          <a:effectLst/>
                          <a:latin typeface="Arial"/>
                        </a:rPr>
                        <a:t> </a:t>
                      </a:r>
                      <a:r>
                        <a:rPr lang="en-US" sz="1000" b="0" i="0" u="none" strike="noStrike" baseline="0" dirty="0" err="1" smtClean="0">
                          <a:solidFill>
                            <a:srgbClr val="000000"/>
                          </a:solidFill>
                          <a:effectLst/>
                          <a:latin typeface="Arial"/>
                        </a:rPr>
                        <a:t>persoanei</a:t>
                      </a:r>
                      <a:r>
                        <a:rPr lang="en-US" sz="1000" b="0" i="0" u="none" strike="noStrike" baseline="0" dirty="0" smtClean="0">
                          <a:solidFill>
                            <a:srgbClr val="000000"/>
                          </a:solidFill>
                          <a:effectLst/>
                          <a:latin typeface="Arial"/>
                        </a:rPr>
                        <a:t> </a:t>
                      </a:r>
                      <a:r>
                        <a:rPr lang="ro-RO" sz="1000" b="0" i="0" u="none" strike="noStrike" baseline="0" dirty="0" smtClean="0">
                          <a:solidFill>
                            <a:srgbClr val="000000"/>
                          </a:solidFill>
                          <a:effectLst/>
                          <a:latin typeface="Arial"/>
                        </a:rPr>
                        <a:t> /persoanelor </a:t>
                      </a:r>
                      <a:r>
                        <a:rPr lang="en-US" sz="1000" b="0" i="0" u="none" strike="noStrike" baseline="0" dirty="0" err="1" smtClean="0">
                          <a:solidFill>
                            <a:srgbClr val="000000"/>
                          </a:solidFill>
                          <a:effectLst/>
                          <a:latin typeface="Arial"/>
                        </a:rPr>
                        <a:t>responsabile</a:t>
                      </a:r>
                      <a:r>
                        <a:rPr lang="en-US" sz="1000" b="0" i="0" u="none" strike="noStrike" baseline="0" dirty="0" smtClean="0">
                          <a:solidFill>
                            <a:srgbClr val="000000"/>
                          </a:solidFill>
                          <a:effectLst/>
                          <a:latin typeface="Arial"/>
                        </a:rPr>
                        <a:t> din </a:t>
                      </a:r>
                      <a:r>
                        <a:rPr lang="en-US" sz="1000" b="0" i="0" u="none" strike="noStrike" baseline="0" dirty="0" err="1" smtClean="0">
                          <a:solidFill>
                            <a:srgbClr val="000000"/>
                          </a:solidFill>
                          <a:effectLst/>
                          <a:latin typeface="Arial"/>
                        </a:rPr>
                        <a:t>companie</a:t>
                      </a:r>
                      <a:r>
                        <a:rPr lang="ro-RO" sz="1000" b="0" i="0" u="none" strike="noStrike" baseline="0" dirty="0" smtClean="0">
                          <a:solidFill>
                            <a:srgbClr val="000000"/>
                          </a:solidFill>
                          <a:effectLst/>
                          <a:latin typeface="Arial"/>
                        </a:rPr>
                        <a:t> cu  </a:t>
                      </a:r>
                      <a:r>
                        <a:rPr lang="en-US" sz="1000" b="0" i="0" u="none" strike="noStrike" baseline="0" dirty="0" err="1" smtClean="0">
                          <a:solidFill>
                            <a:srgbClr val="000000"/>
                          </a:solidFill>
                          <a:effectLst/>
                          <a:latin typeface="Arial"/>
                        </a:rPr>
                        <a:t>redactarea</a:t>
                      </a:r>
                      <a:r>
                        <a:rPr lang="ro-RO" sz="1000" b="0" i="0" u="none" strike="noStrike" baseline="0" dirty="0" smtClean="0">
                          <a:solidFill>
                            <a:srgbClr val="000000"/>
                          </a:solidFill>
                          <a:effectLst/>
                          <a:latin typeface="Arial"/>
                        </a:rPr>
                        <a:t> rapoartelor, </a:t>
                      </a:r>
                      <a:r>
                        <a:rPr lang="en-US" sz="1000" b="0" i="0" u="none" strike="noStrike" baseline="0" dirty="0" err="1" smtClean="0">
                          <a:solidFill>
                            <a:srgbClr val="000000"/>
                          </a:solidFill>
                          <a:effectLst/>
                          <a:latin typeface="Arial"/>
                        </a:rPr>
                        <a:t>supune</a:t>
                      </a:r>
                      <a:r>
                        <a:rPr lang="ro-RO" sz="1000" b="0" i="0" u="none" strike="noStrike" baseline="0" dirty="0" smtClean="0">
                          <a:solidFill>
                            <a:srgbClr val="000000"/>
                          </a:solidFill>
                          <a:effectLst/>
                          <a:latin typeface="Arial"/>
                        </a:rPr>
                        <a:t>rea lor spre aprobare</a:t>
                      </a:r>
                      <a:r>
                        <a:rPr lang="en-US" sz="1000" b="0" i="0" u="none" strike="noStrike" baseline="0" dirty="0" smtClean="0">
                          <a:solidFill>
                            <a:srgbClr val="000000"/>
                          </a:solidFill>
                          <a:effectLst/>
                          <a:latin typeface="Arial"/>
                        </a:rPr>
                        <a:t>/ </a:t>
                      </a:r>
                      <a:r>
                        <a:rPr lang="en-US" sz="1000" b="0" i="0" u="none" strike="noStrike" baseline="0" dirty="0" err="1" smtClean="0">
                          <a:solidFill>
                            <a:srgbClr val="000000"/>
                          </a:solidFill>
                          <a:effectLst/>
                          <a:latin typeface="Arial"/>
                        </a:rPr>
                        <a:t>avizare</a:t>
                      </a:r>
                      <a:r>
                        <a:rPr lang="en-US" sz="1000" b="0" i="0" u="none" strike="noStrike" baseline="0" dirty="0" smtClean="0">
                          <a:solidFill>
                            <a:srgbClr val="000000"/>
                          </a:solidFill>
                          <a:effectLst/>
                          <a:latin typeface="Arial"/>
                        </a:rPr>
                        <a:t>  de </a:t>
                      </a:r>
                      <a:r>
                        <a:rPr lang="en-US" sz="1000" b="0" i="0" u="none" strike="noStrike" baseline="0" dirty="0" err="1" smtClean="0">
                          <a:solidFill>
                            <a:srgbClr val="000000"/>
                          </a:solidFill>
                          <a:effectLst/>
                          <a:latin typeface="Arial"/>
                        </a:rPr>
                        <a:t>catre</a:t>
                      </a:r>
                      <a:r>
                        <a:rPr lang="en-US" sz="1000" b="0" i="0" u="none" strike="noStrike" baseline="0" dirty="0" smtClean="0">
                          <a:solidFill>
                            <a:srgbClr val="000000"/>
                          </a:solidFill>
                          <a:effectLst/>
                          <a:latin typeface="Arial"/>
                        </a:rPr>
                        <a:t> DG / CA (</a:t>
                      </a:r>
                      <a:r>
                        <a:rPr lang="en-US" sz="1000" b="0" i="0" u="none" strike="noStrike" baseline="0" dirty="0" err="1" smtClean="0">
                          <a:solidFill>
                            <a:srgbClr val="000000"/>
                          </a:solidFill>
                          <a:effectLst/>
                          <a:latin typeface="Arial"/>
                        </a:rPr>
                        <a:t>dupa</a:t>
                      </a:r>
                      <a:r>
                        <a:rPr lang="en-US" sz="1000" b="0" i="0" u="none" strike="noStrike" baseline="0" dirty="0" smtClean="0">
                          <a:solidFill>
                            <a:srgbClr val="000000"/>
                          </a:solidFill>
                          <a:effectLst/>
                          <a:latin typeface="Arial"/>
                        </a:rPr>
                        <a:t> </a:t>
                      </a:r>
                      <a:r>
                        <a:rPr lang="en-US" sz="1000" b="0" i="0" u="none" strike="noStrike" baseline="0" dirty="0" err="1" smtClean="0">
                          <a:solidFill>
                            <a:srgbClr val="000000"/>
                          </a:solidFill>
                          <a:effectLst/>
                          <a:latin typeface="Arial"/>
                        </a:rPr>
                        <a:t>caz</a:t>
                      </a:r>
                      <a:r>
                        <a:rPr lang="en-US" sz="1000" b="0" i="0" u="none" strike="noStrike" baseline="0" dirty="0" smtClean="0">
                          <a:solidFill>
                            <a:srgbClr val="000000"/>
                          </a:solidFill>
                          <a:effectLst/>
                          <a:latin typeface="Arial"/>
                        </a:rPr>
                        <a:t>), </a:t>
                      </a:r>
                      <a:r>
                        <a:rPr lang="en-US" sz="1000" b="0" i="0" u="none" strike="noStrike" baseline="0" dirty="0" err="1" smtClean="0">
                          <a:solidFill>
                            <a:srgbClr val="000000"/>
                          </a:solidFill>
                          <a:effectLst/>
                          <a:latin typeface="Arial"/>
                        </a:rPr>
                        <a:t>diseminarea</a:t>
                      </a:r>
                      <a:r>
                        <a:rPr lang="en-US" sz="1000" b="0" i="0" u="none" strike="noStrike" baseline="0" dirty="0" smtClean="0">
                          <a:solidFill>
                            <a:srgbClr val="000000"/>
                          </a:solidFill>
                          <a:effectLst/>
                          <a:latin typeface="Arial"/>
                        </a:rPr>
                        <a:t> </a:t>
                      </a:r>
                      <a:r>
                        <a:rPr lang="en-US" sz="1000" b="0" i="0" u="none" strike="noStrike" baseline="0" dirty="0" err="1" smtClean="0">
                          <a:solidFill>
                            <a:srgbClr val="000000"/>
                          </a:solidFill>
                          <a:effectLst/>
                          <a:latin typeface="Arial"/>
                        </a:rPr>
                        <a:t>lor</a:t>
                      </a:r>
                      <a:r>
                        <a:rPr lang="en-US" sz="1000" b="0" i="0" u="none" strike="noStrike" baseline="0" dirty="0" smtClean="0">
                          <a:solidFill>
                            <a:srgbClr val="000000"/>
                          </a:solidFill>
                          <a:effectLst/>
                          <a:latin typeface="Arial"/>
                        </a:rPr>
                        <a:t>, etc.  </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04867">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Arial"/>
                        </a:rPr>
                        <a:t> </a:t>
                      </a:r>
                      <a:r>
                        <a:rPr lang="ro-RO" sz="1000" b="0" i="0" u="none" strike="noStrike" dirty="0" smtClean="0">
                          <a:solidFill>
                            <a:srgbClr val="000000"/>
                          </a:solidFill>
                          <a:effectLst/>
                          <a:latin typeface="Arial"/>
                        </a:rPr>
                        <a:t>4. </a:t>
                      </a:r>
                      <a:r>
                        <a:rPr lang="it-IT" sz="1000" b="0" i="0" u="none" strike="noStrike" dirty="0" smtClean="0">
                          <a:solidFill>
                            <a:srgbClr val="000000"/>
                          </a:solidFill>
                          <a:effectLst/>
                          <a:latin typeface="Arial"/>
                        </a:rPr>
                        <a:t>Negocierea cu actionarii a criteriilor si tintelor de performanta ale C.A – ului.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Arial"/>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smtClean="0">
                          <a:solidFill>
                            <a:srgbClr val="000000"/>
                          </a:solidFill>
                          <a:effectLst/>
                          <a:latin typeface="Arial"/>
                        </a:rPr>
                        <a:t>C</a:t>
                      </a:r>
                      <a:r>
                        <a:rPr lang="ro-RO" sz="1000" b="0" i="0" u="none" strike="noStrike" dirty="0" smtClean="0">
                          <a:solidFill>
                            <a:srgbClr val="000000"/>
                          </a:solidFill>
                          <a:effectLst/>
                          <a:latin typeface="Arial"/>
                        </a:rPr>
                        <a:t>.</a:t>
                      </a:r>
                      <a:r>
                        <a:rPr lang="en-US" sz="1000" b="0" i="0" u="none" strike="noStrike" dirty="0" smtClean="0">
                          <a:solidFill>
                            <a:srgbClr val="000000"/>
                          </a:solidFill>
                          <a:effectLst/>
                          <a:latin typeface="Arial"/>
                        </a:rPr>
                        <a:t>A</a:t>
                      </a:r>
                      <a:r>
                        <a:rPr lang="ro-RO" sz="1000" b="0" i="0" u="none" strike="noStrike" dirty="0" smtClean="0">
                          <a:solidFill>
                            <a:srgbClr val="000000"/>
                          </a:solidFill>
                          <a:effectLst/>
                          <a:latin typeface="Arial"/>
                        </a:rPr>
                        <a:t>.</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71450" indent="-171450" algn="ctr" fontAlgn="b">
                        <a:buFontTx/>
                        <a:buChar char="-"/>
                      </a:pPr>
                      <a:r>
                        <a:rPr lang="en-US" sz="1000" b="0" i="0" u="none" strike="noStrike" baseline="0" dirty="0" err="1" smtClean="0">
                          <a:solidFill>
                            <a:srgbClr val="000000"/>
                          </a:solidFill>
                          <a:effectLst/>
                          <a:latin typeface="Arial"/>
                        </a:rPr>
                        <a:t>Finalizarea</a:t>
                      </a:r>
                      <a:r>
                        <a:rPr lang="en-US" sz="1000" b="0" i="0" u="none" strike="noStrike" baseline="0" dirty="0" smtClean="0">
                          <a:solidFill>
                            <a:srgbClr val="000000"/>
                          </a:solidFill>
                          <a:effectLst/>
                          <a:latin typeface="Arial"/>
                        </a:rPr>
                        <a:t> </a:t>
                      </a:r>
                      <a:r>
                        <a:rPr lang="en-US" sz="1000" b="0" i="0" u="none" strike="noStrike" baseline="0" dirty="0" err="1" smtClean="0">
                          <a:solidFill>
                            <a:srgbClr val="000000"/>
                          </a:solidFill>
                          <a:effectLst/>
                          <a:latin typeface="Arial"/>
                        </a:rPr>
                        <a:t>componentei</a:t>
                      </a:r>
                      <a:r>
                        <a:rPr lang="en-US" sz="1000" b="0" i="0" u="none" strike="noStrike" baseline="0" dirty="0" smtClean="0">
                          <a:solidFill>
                            <a:srgbClr val="000000"/>
                          </a:solidFill>
                          <a:effectLst/>
                          <a:latin typeface="Arial"/>
                        </a:rPr>
                        <a:t> de management a </a:t>
                      </a:r>
                      <a:r>
                        <a:rPr lang="en-US" sz="1000" b="0" i="0" u="none" strike="noStrike" baseline="0" dirty="0" err="1" smtClean="0">
                          <a:solidFill>
                            <a:srgbClr val="000000"/>
                          </a:solidFill>
                          <a:effectLst/>
                          <a:latin typeface="Arial"/>
                        </a:rPr>
                        <a:t>Planului</a:t>
                      </a:r>
                      <a:r>
                        <a:rPr lang="en-US" sz="1000" b="0" i="0" u="none" strike="noStrike" baseline="0" dirty="0" smtClean="0">
                          <a:solidFill>
                            <a:srgbClr val="000000"/>
                          </a:solidFill>
                          <a:effectLst/>
                          <a:latin typeface="Arial"/>
                        </a:rPr>
                        <a:t> de </a:t>
                      </a:r>
                      <a:r>
                        <a:rPr lang="en-US" sz="1000" b="0" i="0" u="none" strike="noStrike" baseline="0" dirty="0" err="1" smtClean="0">
                          <a:solidFill>
                            <a:srgbClr val="000000"/>
                          </a:solidFill>
                          <a:effectLst/>
                          <a:latin typeface="Arial"/>
                        </a:rPr>
                        <a:t>Administrare</a:t>
                      </a:r>
                      <a:r>
                        <a:rPr lang="en-US" sz="1000" b="0" i="0" u="none" strike="noStrike" dirty="0" smtClean="0">
                          <a:solidFill>
                            <a:srgbClr val="000000"/>
                          </a:solidFill>
                          <a:effectLst/>
                          <a:latin typeface="Arial"/>
                        </a:rPr>
                        <a:t> </a:t>
                      </a:r>
                    </a:p>
                    <a:p>
                      <a:pPr marL="171450" indent="-171450" algn="ctr" fontAlgn="b">
                        <a:buFontTx/>
                        <a:buChar char="-"/>
                      </a:pP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04867">
                <a:tc>
                  <a:txBody>
                    <a:bodyPr/>
                    <a:lstStyle/>
                    <a:p>
                      <a:pPr algn="ctr" fontAlgn="b"/>
                      <a:r>
                        <a:rPr lang="ro-RO" sz="1000" b="0" i="0" u="none" strike="noStrike" dirty="0" smtClean="0">
                          <a:solidFill>
                            <a:srgbClr val="000000"/>
                          </a:solidFill>
                          <a:effectLst/>
                          <a:latin typeface="Arial"/>
                        </a:rPr>
                        <a:t>5. </a:t>
                      </a:r>
                      <a:r>
                        <a:rPr lang="en-US" sz="1000" b="0" i="0" u="none" strike="noStrike" dirty="0" err="1" smtClean="0">
                          <a:solidFill>
                            <a:srgbClr val="000000"/>
                          </a:solidFill>
                          <a:effectLst/>
                          <a:latin typeface="Arial"/>
                        </a:rPr>
                        <a:t>Evaluarea</a:t>
                      </a:r>
                      <a:r>
                        <a:rPr lang="en-US" sz="1000" b="0" i="0" u="none" strike="noStrike" dirty="0" smtClean="0">
                          <a:solidFill>
                            <a:srgbClr val="000000"/>
                          </a:solidFill>
                          <a:effectLst/>
                          <a:latin typeface="Arial"/>
                        </a:rPr>
                        <a:t> </a:t>
                      </a:r>
                      <a:r>
                        <a:rPr lang="en-US" sz="1000" b="0" i="0" u="none" strike="noStrike" dirty="0" err="1" smtClean="0">
                          <a:solidFill>
                            <a:srgbClr val="000000"/>
                          </a:solidFill>
                          <a:effectLst/>
                          <a:latin typeface="Arial"/>
                        </a:rPr>
                        <a:t>echipei</a:t>
                      </a:r>
                      <a:r>
                        <a:rPr lang="en-US" sz="1000" b="0" i="0" u="none" strike="noStrike" dirty="0" smtClean="0">
                          <a:solidFill>
                            <a:srgbClr val="000000"/>
                          </a:solidFill>
                          <a:effectLst/>
                          <a:latin typeface="Arial"/>
                        </a:rPr>
                        <a:t> de top management </a:t>
                      </a:r>
                      <a:endParaRPr lang="ro-RO" sz="1000" b="0" i="0" u="none" strike="noStrike" dirty="0" smtClean="0">
                        <a:solidFill>
                          <a:srgbClr val="000000"/>
                        </a:solidFill>
                        <a:effectLst/>
                        <a:latin typeface="Arial"/>
                      </a:endParaRPr>
                    </a:p>
                    <a:p>
                      <a:pPr algn="ctr" fontAlgn="b"/>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o-RO" sz="1000" b="0" i="0" u="none" strike="noStrike" dirty="0" smtClean="0">
                          <a:solidFill>
                            <a:srgbClr val="000000"/>
                          </a:solidFill>
                          <a:effectLst/>
                          <a:latin typeface="Arial"/>
                        </a:rPr>
                        <a:t>60 de zile</a:t>
                      </a:r>
                      <a:r>
                        <a:rPr lang="en-US" sz="1000" b="0" i="0" u="none" strike="noStrike" dirty="0" smtClean="0">
                          <a:solidFill>
                            <a:srgbClr val="000000"/>
                          </a:solidFill>
                          <a:effectLst/>
                          <a:latin typeface="Arial"/>
                        </a:rPr>
                        <a:t> (</a:t>
                      </a:r>
                      <a:r>
                        <a:rPr lang="en-US" sz="1000" b="0" i="0" u="none" strike="noStrike" dirty="0" err="1" smtClean="0">
                          <a:solidFill>
                            <a:srgbClr val="000000"/>
                          </a:solidFill>
                          <a:effectLst/>
                          <a:latin typeface="Arial"/>
                        </a:rPr>
                        <a:t>evaluare</a:t>
                      </a:r>
                      <a:r>
                        <a:rPr lang="en-US" sz="1000" b="0" i="0" u="none" strike="noStrike" dirty="0" smtClean="0">
                          <a:solidFill>
                            <a:srgbClr val="000000"/>
                          </a:solidFill>
                          <a:effectLst/>
                          <a:latin typeface="Arial"/>
                        </a:rPr>
                        <a:t> initial</a:t>
                      </a:r>
                      <a:r>
                        <a:rPr lang="ro-RO" sz="1000" b="0" i="0" u="none" strike="noStrike" dirty="0" smtClean="0">
                          <a:solidFill>
                            <a:srgbClr val="000000"/>
                          </a:solidFill>
                          <a:effectLst/>
                          <a:latin typeface="Arial"/>
                        </a:rPr>
                        <a:t>a)</a:t>
                      </a:r>
                      <a:r>
                        <a:rPr lang="en-US" sz="1000" b="0" i="0" u="none" strike="noStrike" dirty="0" smtClean="0">
                          <a:solidFill>
                            <a:srgbClr val="000000"/>
                          </a:solidFill>
                          <a:effectLst/>
                          <a:latin typeface="Arial"/>
                        </a:rPr>
                        <a:t> /</a:t>
                      </a:r>
                      <a:r>
                        <a:rPr lang="ro-RO" sz="1000" b="0" i="0" u="none" strike="noStrike" dirty="0" smtClean="0">
                          <a:solidFill>
                            <a:srgbClr val="000000"/>
                          </a:solidFill>
                          <a:effectLst/>
                          <a:latin typeface="Arial"/>
                        </a:rPr>
                        <a:t> Periodic </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smtClean="0">
                          <a:solidFill>
                            <a:srgbClr val="000000"/>
                          </a:solidFill>
                          <a:effectLst/>
                          <a:latin typeface="Arial"/>
                        </a:rPr>
                        <a:t>CA </a:t>
                      </a:r>
                      <a:r>
                        <a:rPr lang="en-US" sz="1000" b="0" i="0" u="none" strike="noStrike" dirty="0" err="1" smtClean="0">
                          <a:solidFill>
                            <a:srgbClr val="000000"/>
                          </a:solidFill>
                          <a:effectLst/>
                          <a:latin typeface="Arial"/>
                        </a:rPr>
                        <a:t>si</a:t>
                      </a:r>
                      <a:r>
                        <a:rPr lang="en-US" sz="1000" b="0" i="0" u="none" strike="noStrike" dirty="0" smtClean="0">
                          <a:solidFill>
                            <a:srgbClr val="000000"/>
                          </a:solidFill>
                          <a:effectLst/>
                          <a:latin typeface="Arial"/>
                        </a:rPr>
                        <a:t> DG</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71450" indent="-171450" algn="ctr" fontAlgn="b">
                        <a:buFontTx/>
                        <a:buChar char="-"/>
                      </a:pPr>
                      <a:r>
                        <a:rPr lang="en-US" sz="1000" b="0" i="0" u="none" strike="noStrike" dirty="0" smtClean="0">
                          <a:solidFill>
                            <a:srgbClr val="000000"/>
                          </a:solidFill>
                          <a:effectLst/>
                          <a:latin typeface="Arial"/>
                        </a:rPr>
                        <a:t>Se </a:t>
                      </a:r>
                      <a:r>
                        <a:rPr lang="en-US" sz="1000" b="0" i="0" u="none" strike="noStrike" dirty="0" err="1" smtClean="0">
                          <a:solidFill>
                            <a:srgbClr val="000000"/>
                          </a:solidFill>
                          <a:effectLst/>
                          <a:latin typeface="Arial"/>
                        </a:rPr>
                        <a:t>va</a:t>
                      </a:r>
                      <a:r>
                        <a:rPr lang="en-US" sz="1000" b="0" i="0" u="none" strike="noStrike" dirty="0" smtClean="0">
                          <a:solidFill>
                            <a:srgbClr val="000000"/>
                          </a:solidFill>
                          <a:effectLst/>
                          <a:latin typeface="Arial"/>
                        </a:rPr>
                        <a:t> </a:t>
                      </a:r>
                      <a:r>
                        <a:rPr lang="en-US" sz="1000" b="0" i="0" u="none" strike="noStrike" dirty="0" err="1" smtClean="0">
                          <a:solidFill>
                            <a:srgbClr val="000000"/>
                          </a:solidFill>
                          <a:effectLst/>
                          <a:latin typeface="Arial"/>
                        </a:rPr>
                        <a:t>realiza</a:t>
                      </a:r>
                      <a:r>
                        <a:rPr lang="en-US" sz="1000" b="0" i="0" u="none" strike="noStrike" baseline="0" dirty="0" smtClean="0">
                          <a:solidFill>
                            <a:srgbClr val="000000"/>
                          </a:solidFill>
                          <a:effectLst/>
                          <a:latin typeface="Arial"/>
                        </a:rPr>
                        <a:t> </a:t>
                      </a:r>
                      <a:r>
                        <a:rPr lang="en-US" sz="1000" b="0" i="0" u="none" strike="noStrike" baseline="0" dirty="0" err="1" smtClean="0">
                          <a:solidFill>
                            <a:srgbClr val="000000"/>
                          </a:solidFill>
                          <a:effectLst/>
                          <a:latin typeface="Arial"/>
                        </a:rPr>
                        <a:t>pe</a:t>
                      </a:r>
                      <a:r>
                        <a:rPr lang="en-US" sz="1000" b="0" i="0" u="none" strike="noStrike" baseline="0" dirty="0" smtClean="0">
                          <a:solidFill>
                            <a:srgbClr val="000000"/>
                          </a:solidFill>
                          <a:effectLst/>
                          <a:latin typeface="Arial"/>
                        </a:rPr>
                        <a:t> </a:t>
                      </a:r>
                      <a:r>
                        <a:rPr lang="en-US" sz="1000" b="0" i="0" u="none" strike="noStrike" baseline="0" dirty="0" err="1" smtClean="0">
                          <a:solidFill>
                            <a:srgbClr val="000000"/>
                          </a:solidFill>
                          <a:effectLst/>
                          <a:latin typeface="Arial"/>
                        </a:rPr>
                        <a:t>baza</a:t>
                      </a:r>
                      <a:r>
                        <a:rPr lang="en-US" sz="1000" b="0" i="0" u="none" strike="noStrike" baseline="0" dirty="0" smtClean="0">
                          <a:solidFill>
                            <a:srgbClr val="000000"/>
                          </a:solidFill>
                          <a:effectLst/>
                          <a:latin typeface="Arial"/>
                        </a:rPr>
                        <a:t> de </a:t>
                      </a:r>
                      <a:r>
                        <a:rPr lang="en-US" sz="1000" b="0" i="0" u="none" strike="noStrike" baseline="0" dirty="0" err="1" smtClean="0">
                          <a:solidFill>
                            <a:srgbClr val="000000"/>
                          </a:solidFill>
                          <a:effectLst/>
                          <a:latin typeface="Arial"/>
                        </a:rPr>
                        <a:t>documente</a:t>
                      </a:r>
                      <a:r>
                        <a:rPr lang="en-US" sz="1000" b="0" i="0" u="none" strike="noStrike" baseline="0" dirty="0" smtClean="0">
                          <a:solidFill>
                            <a:srgbClr val="000000"/>
                          </a:solidFill>
                          <a:effectLst/>
                          <a:latin typeface="Arial"/>
                        </a:rPr>
                        <a:t> </a:t>
                      </a:r>
                      <a:r>
                        <a:rPr lang="en-US" sz="1000" b="0" i="0" u="none" strike="noStrike" baseline="0" dirty="0" err="1" smtClean="0">
                          <a:solidFill>
                            <a:srgbClr val="000000"/>
                          </a:solidFill>
                          <a:effectLst/>
                          <a:latin typeface="Arial"/>
                        </a:rPr>
                        <a:t>si</a:t>
                      </a:r>
                      <a:r>
                        <a:rPr lang="en-US" sz="1000" b="0" i="0" u="none" strike="noStrike" baseline="0" dirty="0" smtClean="0">
                          <a:solidFill>
                            <a:srgbClr val="000000"/>
                          </a:solidFill>
                          <a:effectLst/>
                          <a:latin typeface="Arial"/>
                        </a:rPr>
                        <a:t> </a:t>
                      </a:r>
                      <a:r>
                        <a:rPr lang="en-US" sz="1000" b="0" i="0" u="none" strike="noStrike" baseline="0" dirty="0" err="1" smtClean="0">
                          <a:solidFill>
                            <a:srgbClr val="000000"/>
                          </a:solidFill>
                          <a:effectLst/>
                          <a:latin typeface="Arial"/>
                        </a:rPr>
                        <a:t>interviuri</a:t>
                      </a:r>
                      <a:r>
                        <a:rPr lang="en-US" sz="1000" b="0" i="0" u="none" strike="noStrike" baseline="0" dirty="0" smtClean="0">
                          <a:solidFill>
                            <a:srgbClr val="000000"/>
                          </a:solidFill>
                          <a:effectLst/>
                          <a:latin typeface="Arial"/>
                        </a:rPr>
                        <a:t> 1-on-1 cu </a:t>
                      </a:r>
                      <a:r>
                        <a:rPr lang="en-US" sz="1000" b="0" i="0" u="none" strike="noStrike" baseline="0" dirty="0" err="1" smtClean="0">
                          <a:solidFill>
                            <a:srgbClr val="000000"/>
                          </a:solidFill>
                          <a:effectLst/>
                          <a:latin typeface="Arial"/>
                        </a:rPr>
                        <a:t>managerii</a:t>
                      </a:r>
                      <a:r>
                        <a:rPr lang="en-US" sz="1000" b="0" i="0" u="none" strike="noStrike" baseline="0" dirty="0" smtClean="0">
                          <a:solidFill>
                            <a:srgbClr val="000000"/>
                          </a:solidFill>
                          <a:effectLst/>
                          <a:latin typeface="Arial"/>
                        </a:rPr>
                        <a:t> din </a:t>
                      </a:r>
                      <a:r>
                        <a:rPr lang="en-US" sz="1000" b="0" i="0" u="none" strike="noStrike" baseline="0" dirty="0" err="1" smtClean="0">
                          <a:solidFill>
                            <a:srgbClr val="000000"/>
                          </a:solidFill>
                          <a:effectLst/>
                          <a:latin typeface="Arial"/>
                        </a:rPr>
                        <a:t>companie</a:t>
                      </a:r>
                      <a:endParaRPr lang="en-US" sz="1000" b="0" i="0" u="none" strike="noStrike" baseline="0" dirty="0" smtClean="0">
                        <a:solidFill>
                          <a:srgbClr val="000000"/>
                        </a:solidFill>
                        <a:effectLst/>
                        <a:latin typeface="Arial"/>
                      </a:endParaRPr>
                    </a:p>
                    <a:p>
                      <a:pPr marL="171450" indent="-171450" algn="ctr" fontAlgn="b">
                        <a:buFontTx/>
                        <a:buChar char="-"/>
                      </a:pPr>
                      <a:r>
                        <a:rPr lang="en-US" sz="1000" b="0" i="0" u="none" strike="noStrike" baseline="0" dirty="0" smtClean="0">
                          <a:solidFill>
                            <a:srgbClr val="000000"/>
                          </a:solidFill>
                          <a:effectLst/>
                          <a:latin typeface="Arial"/>
                        </a:rPr>
                        <a:t>Top </a:t>
                      </a:r>
                      <a:r>
                        <a:rPr lang="en-US" sz="1000" b="0" i="0" u="none" strike="noStrike" baseline="0" dirty="0" err="1" smtClean="0">
                          <a:solidFill>
                            <a:srgbClr val="000000"/>
                          </a:solidFill>
                          <a:effectLst/>
                          <a:latin typeface="Arial"/>
                        </a:rPr>
                        <a:t>managementul</a:t>
                      </a:r>
                      <a:r>
                        <a:rPr lang="en-US" sz="1000" b="0" i="0" u="none" strike="noStrike" baseline="0" dirty="0" smtClean="0">
                          <a:solidFill>
                            <a:srgbClr val="000000"/>
                          </a:solidFill>
                          <a:effectLst/>
                          <a:latin typeface="Arial"/>
                        </a:rPr>
                        <a:t> </a:t>
                      </a:r>
                      <a:r>
                        <a:rPr lang="en-US" sz="1000" b="0" i="0" u="none" strike="noStrike" baseline="0" dirty="0" err="1" smtClean="0">
                          <a:solidFill>
                            <a:srgbClr val="000000"/>
                          </a:solidFill>
                          <a:effectLst/>
                          <a:latin typeface="Arial"/>
                        </a:rPr>
                        <a:t>va</a:t>
                      </a:r>
                      <a:r>
                        <a:rPr lang="en-US" sz="1000" b="0" i="0" u="none" strike="noStrike" baseline="0" dirty="0" smtClean="0">
                          <a:solidFill>
                            <a:srgbClr val="000000"/>
                          </a:solidFill>
                          <a:effectLst/>
                          <a:latin typeface="Arial"/>
                        </a:rPr>
                        <a:t> fi </a:t>
                      </a:r>
                      <a:r>
                        <a:rPr lang="en-US" sz="1000" b="0" i="0" u="none" strike="noStrike" baseline="0" dirty="0" err="1" smtClean="0">
                          <a:solidFill>
                            <a:srgbClr val="000000"/>
                          </a:solidFill>
                          <a:effectLst/>
                          <a:latin typeface="Arial"/>
                        </a:rPr>
                        <a:t>evaluat</a:t>
                      </a:r>
                      <a:r>
                        <a:rPr lang="en-US" sz="1000" b="0" i="0" u="none" strike="noStrike" baseline="0" dirty="0" smtClean="0">
                          <a:solidFill>
                            <a:srgbClr val="000000"/>
                          </a:solidFill>
                          <a:effectLst/>
                          <a:latin typeface="Arial"/>
                        </a:rPr>
                        <a:t> in mod period</a:t>
                      </a:r>
                      <a:r>
                        <a:rPr lang="ro-RO" sz="1000" b="0" i="0" u="none" strike="noStrike" baseline="0" dirty="0" smtClean="0">
                          <a:solidFill>
                            <a:srgbClr val="000000"/>
                          </a:solidFill>
                          <a:effectLst/>
                          <a:latin typeface="Arial"/>
                        </a:rPr>
                        <a:t>ic (cel putin </a:t>
                      </a:r>
                      <a:r>
                        <a:rPr lang="en-US" sz="1000" b="0" i="0" u="none" strike="noStrike" baseline="0" dirty="0" smtClean="0">
                          <a:solidFill>
                            <a:srgbClr val="000000"/>
                          </a:solidFill>
                          <a:effectLst/>
                          <a:latin typeface="Arial"/>
                        </a:rPr>
                        <a:t> </a:t>
                      </a:r>
                      <a:r>
                        <a:rPr lang="ro-RO" sz="1000" b="0" i="0" u="none" strike="noStrike" baseline="0" dirty="0" smtClean="0">
                          <a:solidFill>
                            <a:srgbClr val="000000"/>
                          </a:solidFill>
                          <a:effectLst/>
                          <a:latin typeface="Arial"/>
                        </a:rPr>
                        <a:t>semestrial) in raport cu obiectivele si tintele de perform</a:t>
                      </a:r>
                      <a:r>
                        <a:rPr lang="en-US" sz="1000" b="0" i="0" u="none" strike="noStrike" baseline="0" dirty="0" smtClean="0">
                          <a:solidFill>
                            <a:srgbClr val="000000"/>
                          </a:solidFill>
                          <a:effectLst/>
                          <a:latin typeface="Arial"/>
                        </a:rPr>
                        <a:t>a</a:t>
                      </a:r>
                      <a:r>
                        <a:rPr lang="ro-RO" sz="1000" b="0" i="0" u="none" strike="noStrike" baseline="0" dirty="0" smtClean="0">
                          <a:solidFill>
                            <a:srgbClr val="000000"/>
                          </a:solidFill>
                          <a:effectLst/>
                          <a:latin typeface="Arial"/>
                        </a:rPr>
                        <a:t>nţă. </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04867">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ro-RO" sz="1000" b="0" i="0" u="none" strike="noStrike" dirty="0" smtClean="0">
                          <a:solidFill>
                            <a:srgbClr val="000000"/>
                          </a:solidFill>
                          <a:effectLst/>
                          <a:latin typeface="Arial"/>
                        </a:rPr>
                        <a:t>6. </a:t>
                      </a:r>
                      <a:r>
                        <a:rPr lang="en-US" sz="1000" b="0" i="0" u="none" strike="noStrike" dirty="0" err="1" smtClean="0">
                          <a:solidFill>
                            <a:srgbClr val="000000"/>
                          </a:solidFill>
                          <a:effectLst/>
                          <a:latin typeface="Arial"/>
                        </a:rPr>
                        <a:t>Segregarea</a:t>
                      </a:r>
                      <a:r>
                        <a:rPr lang="en-US" sz="1000" b="0" i="0" u="none" strike="noStrike" dirty="0" smtClean="0">
                          <a:solidFill>
                            <a:srgbClr val="000000"/>
                          </a:solidFill>
                          <a:effectLst/>
                          <a:latin typeface="Arial"/>
                        </a:rPr>
                        <a:t> </a:t>
                      </a:r>
                      <a:r>
                        <a:rPr lang="en-US" sz="1000" b="0" i="0" u="none" strike="noStrike" dirty="0" err="1" smtClean="0">
                          <a:solidFill>
                            <a:srgbClr val="000000"/>
                          </a:solidFill>
                          <a:effectLst/>
                          <a:latin typeface="Arial"/>
                        </a:rPr>
                        <a:t>responsabilitatilor</a:t>
                      </a:r>
                      <a:r>
                        <a:rPr lang="ro-RO" sz="1000" b="0" i="0" u="none" strike="noStrike" dirty="0" smtClean="0">
                          <a:solidFill>
                            <a:srgbClr val="000000"/>
                          </a:solidFill>
                          <a:effectLst/>
                          <a:latin typeface="Arial"/>
                        </a:rPr>
                        <a:t> echipei de top management </a:t>
                      </a:r>
                      <a:r>
                        <a:rPr lang="en-US" sz="1000" b="0" i="0" u="none" strike="noStrike" dirty="0" smtClean="0">
                          <a:solidFill>
                            <a:srgbClr val="000000"/>
                          </a:solidFill>
                          <a:effectLst/>
                          <a:latin typeface="Arial"/>
                        </a:rPr>
                        <a:t> </a:t>
                      </a:r>
                      <a:r>
                        <a:rPr lang="en-US" sz="1000" b="0" i="0" u="none" strike="noStrike" dirty="0" err="1" smtClean="0">
                          <a:solidFill>
                            <a:srgbClr val="000000"/>
                          </a:solidFill>
                          <a:effectLst/>
                          <a:latin typeface="Arial"/>
                        </a:rPr>
                        <a:t>si</a:t>
                      </a:r>
                      <a:r>
                        <a:rPr lang="en-US" sz="1000" b="0" i="0" u="none" strike="noStrike" dirty="0" smtClean="0">
                          <a:solidFill>
                            <a:srgbClr val="000000"/>
                          </a:solidFill>
                          <a:effectLst/>
                          <a:latin typeface="Arial"/>
                        </a:rPr>
                        <a:t> </a:t>
                      </a:r>
                      <a:r>
                        <a:rPr lang="en-US" sz="1000" b="0" i="0" u="none" strike="noStrike" dirty="0" err="1" smtClean="0">
                          <a:solidFill>
                            <a:srgbClr val="000000"/>
                          </a:solidFill>
                          <a:effectLst/>
                          <a:latin typeface="Arial"/>
                        </a:rPr>
                        <a:t>alocarea</a:t>
                      </a:r>
                      <a:r>
                        <a:rPr lang="en-US" sz="1000" b="0" i="0" u="none" strike="noStrike" dirty="0" smtClean="0">
                          <a:solidFill>
                            <a:srgbClr val="000000"/>
                          </a:solidFill>
                          <a:effectLst/>
                          <a:latin typeface="Arial"/>
                        </a:rPr>
                        <a:t> de </a:t>
                      </a:r>
                      <a:r>
                        <a:rPr lang="en-US" sz="1000" b="0" i="0" u="none" strike="noStrike" dirty="0" err="1" smtClean="0">
                          <a:solidFill>
                            <a:srgbClr val="000000"/>
                          </a:solidFill>
                          <a:effectLst/>
                          <a:latin typeface="Arial"/>
                        </a:rPr>
                        <a:t>obiective</a:t>
                      </a:r>
                      <a:r>
                        <a:rPr lang="en-US" sz="1000" b="0" i="0" u="none" strike="noStrike" dirty="0" smtClean="0">
                          <a:solidFill>
                            <a:srgbClr val="000000"/>
                          </a:solidFill>
                          <a:effectLst/>
                          <a:latin typeface="Arial"/>
                        </a:rPr>
                        <a:t> </a:t>
                      </a:r>
                      <a:r>
                        <a:rPr lang="en-US" sz="1000" b="0" i="0" u="none" strike="noStrike" dirty="0" err="1" smtClean="0">
                          <a:solidFill>
                            <a:srgbClr val="000000"/>
                          </a:solidFill>
                          <a:effectLst/>
                          <a:latin typeface="Arial"/>
                        </a:rPr>
                        <a:t>specifice</a:t>
                      </a:r>
                      <a:r>
                        <a:rPr lang="en-US" sz="1000" b="0" i="0" u="none" strike="noStrike" dirty="0" smtClean="0">
                          <a:solidFill>
                            <a:srgbClr val="000000"/>
                          </a:solidFill>
                          <a:effectLst/>
                          <a:latin typeface="Arial"/>
                        </a:rPr>
                        <a:t>. </a:t>
                      </a:r>
                    </a:p>
                    <a:p>
                      <a:pPr algn="ctr" fontAlgn="b"/>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o-RO" sz="1000" b="0" i="0" u="none" strike="noStrike" dirty="0" smtClean="0">
                          <a:solidFill>
                            <a:srgbClr val="000000"/>
                          </a:solidFill>
                          <a:effectLst/>
                          <a:latin typeface="Arial"/>
                        </a:rPr>
                        <a:t>120 de zile</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o-RO" sz="1000" b="0" i="0" u="none" strike="noStrike" dirty="0" smtClean="0">
                          <a:solidFill>
                            <a:srgbClr val="000000"/>
                          </a:solidFill>
                          <a:effectLst/>
                          <a:latin typeface="Arial"/>
                        </a:rPr>
                        <a:t>CA si DG</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smtClean="0">
                          <a:solidFill>
                            <a:srgbClr val="000000"/>
                          </a:solidFill>
                          <a:effectLst/>
                          <a:latin typeface="Arial"/>
                        </a:rPr>
                        <a:t>- </a:t>
                      </a:r>
                      <a:r>
                        <a:rPr lang="ro-RO" sz="1000" b="0" i="0" u="none" strike="noStrike" dirty="0" smtClean="0">
                          <a:solidFill>
                            <a:srgbClr val="000000"/>
                          </a:solidFill>
                          <a:effectLst/>
                          <a:latin typeface="Arial"/>
                        </a:rPr>
                        <a:t>Se va realiza</a:t>
                      </a:r>
                      <a:r>
                        <a:rPr lang="ro-RO" sz="1000" b="0" i="0" u="none" strike="noStrike" baseline="0" dirty="0" smtClean="0">
                          <a:solidFill>
                            <a:srgbClr val="000000"/>
                          </a:solidFill>
                          <a:effectLst/>
                          <a:latin typeface="Arial"/>
                        </a:rPr>
                        <a:t> in baza Planului de Actiune </a:t>
                      </a:r>
                      <a:r>
                        <a:rPr lang="en-US" sz="1000" b="0" i="0" u="none" strike="noStrike" dirty="0" err="1" smtClean="0">
                          <a:solidFill>
                            <a:srgbClr val="000000"/>
                          </a:solidFill>
                          <a:effectLst/>
                          <a:latin typeface="Arial"/>
                        </a:rPr>
                        <a:t>continut</a:t>
                      </a:r>
                      <a:r>
                        <a:rPr lang="en-US" sz="1000" b="0" i="0" u="none" strike="noStrike" dirty="0" smtClean="0">
                          <a:solidFill>
                            <a:srgbClr val="000000"/>
                          </a:solidFill>
                          <a:effectLst/>
                          <a:latin typeface="Arial"/>
                        </a:rPr>
                        <a:t> in </a:t>
                      </a:r>
                      <a:r>
                        <a:rPr lang="pt-BR" sz="1000" b="0" i="0" u="none" strike="noStrike" dirty="0" smtClean="0">
                          <a:solidFill>
                            <a:srgbClr val="000000"/>
                          </a:solidFill>
                          <a:effectLst/>
                          <a:latin typeface="Arial"/>
                        </a:rPr>
                        <a:t>component</a:t>
                      </a:r>
                      <a:r>
                        <a:rPr lang="ro-RO" sz="1000" b="0" i="0" u="none" strike="noStrike" dirty="0" smtClean="0">
                          <a:solidFill>
                            <a:srgbClr val="000000"/>
                          </a:solidFill>
                          <a:effectLst/>
                          <a:latin typeface="Arial"/>
                        </a:rPr>
                        <a:t>a </a:t>
                      </a:r>
                      <a:r>
                        <a:rPr lang="pt-BR" sz="1000" b="0" i="0" u="none" strike="noStrike" dirty="0" smtClean="0">
                          <a:solidFill>
                            <a:srgbClr val="000000"/>
                          </a:solidFill>
                          <a:effectLst/>
                          <a:latin typeface="Arial"/>
                        </a:rPr>
                        <a:t>de management a Planului de Administrare</a:t>
                      </a:r>
                      <a:r>
                        <a:rPr lang="ro-RO" sz="1000" b="0" i="0" u="none" strike="noStrike" dirty="0" smtClean="0">
                          <a:solidFill>
                            <a:srgbClr val="000000"/>
                          </a:solidFill>
                          <a:effectLst/>
                          <a:latin typeface="Arial"/>
                        </a:rPr>
                        <a:t>.</a:t>
                      </a:r>
                      <a:r>
                        <a:rPr lang="pt-BR" sz="1000" b="0" i="0" u="none" strike="noStrike" dirty="0" smtClean="0">
                          <a:solidFill>
                            <a:srgbClr val="000000"/>
                          </a:solidFill>
                          <a:effectLst/>
                          <a:latin typeface="Arial"/>
                        </a:rPr>
                        <a:t> </a:t>
                      </a:r>
                    </a:p>
                    <a:p>
                      <a:pPr algn="ctr" fontAlgn="b"/>
                      <a:r>
                        <a:rPr lang="en-US" sz="1000" b="0" i="0" u="none" strike="noStrike" baseline="0" dirty="0" smtClean="0">
                          <a:solidFill>
                            <a:srgbClr val="000000"/>
                          </a:solidFill>
                          <a:effectLst/>
                          <a:latin typeface="Arial"/>
                        </a:rPr>
                        <a:t> </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04867">
                <a:tc>
                  <a:txBody>
                    <a:bodyPr/>
                    <a:lstStyle/>
                    <a:p>
                      <a:pPr algn="ctr" fontAlgn="b"/>
                      <a:r>
                        <a:rPr lang="en-US" sz="1000" b="0" i="0" u="none" strike="noStrike" dirty="0" smtClean="0">
                          <a:solidFill>
                            <a:srgbClr val="000000"/>
                          </a:solidFill>
                          <a:effectLst/>
                          <a:latin typeface="Arial" panose="020B0604020202020204" pitchFamily="34" charset="0"/>
                          <a:cs typeface="Arial" panose="020B0604020202020204" pitchFamily="34" charset="0"/>
                        </a:rPr>
                        <a:t>7. </a:t>
                      </a:r>
                      <a:r>
                        <a:rPr lang="en-US" sz="1000" dirty="0" err="1" smtClean="0">
                          <a:latin typeface="Arial" panose="020B0604020202020204" pitchFamily="34" charset="0"/>
                          <a:cs typeface="Arial" panose="020B0604020202020204" pitchFamily="34" charset="0"/>
                        </a:rPr>
                        <a:t>Optimizarea</a:t>
                      </a:r>
                      <a:r>
                        <a:rPr lang="en-US" sz="1000" dirty="0" smtClean="0">
                          <a:latin typeface="Arial" panose="020B0604020202020204" pitchFamily="34" charset="0"/>
                          <a:cs typeface="Arial" panose="020B0604020202020204" pitchFamily="34" charset="0"/>
                        </a:rPr>
                        <a:t> </a:t>
                      </a:r>
                      <a:r>
                        <a:rPr lang="en-US" sz="1000" dirty="0" err="1" smtClean="0">
                          <a:latin typeface="Arial" panose="020B0604020202020204" pitchFamily="34" charset="0"/>
                          <a:cs typeface="Arial" panose="020B0604020202020204" pitchFamily="34" charset="0"/>
                        </a:rPr>
                        <a:t>organigramei</a:t>
                      </a:r>
                      <a:r>
                        <a:rPr lang="en-US" sz="1000" dirty="0" smtClean="0">
                          <a:latin typeface="Arial" panose="020B0604020202020204" pitchFamily="34" charset="0"/>
                          <a:cs typeface="Arial" panose="020B0604020202020204" pitchFamily="34" charset="0"/>
                        </a:rPr>
                        <a:t>, </a:t>
                      </a:r>
                      <a:r>
                        <a:rPr lang="en-US" sz="1000" dirty="0" err="1" smtClean="0">
                          <a:latin typeface="Arial" panose="020B0604020202020204" pitchFamily="34" charset="0"/>
                          <a:cs typeface="Arial" panose="020B0604020202020204" pitchFamily="34" charset="0"/>
                        </a:rPr>
                        <a:t>analiza</a:t>
                      </a:r>
                      <a:r>
                        <a:rPr lang="en-US" sz="1000" dirty="0" smtClean="0">
                          <a:latin typeface="Arial" panose="020B0604020202020204" pitchFamily="34" charset="0"/>
                          <a:cs typeface="Arial" panose="020B0604020202020204" pitchFamily="34" charset="0"/>
                        </a:rPr>
                        <a:t> </a:t>
                      </a:r>
                      <a:r>
                        <a:rPr lang="en-US" sz="1000" dirty="0" err="1" smtClean="0">
                          <a:latin typeface="Arial" panose="020B0604020202020204" pitchFamily="34" charset="0"/>
                          <a:cs typeface="Arial" panose="020B0604020202020204" pitchFamily="34" charset="0"/>
                        </a:rPr>
                        <a:t>oportunitatii</a:t>
                      </a:r>
                      <a:r>
                        <a:rPr lang="en-US" sz="1000" dirty="0" smtClean="0">
                          <a:latin typeface="Arial" panose="020B0604020202020204" pitchFamily="34" charset="0"/>
                          <a:cs typeface="Arial" panose="020B0604020202020204" pitchFamily="34" charset="0"/>
                        </a:rPr>
                        <a:t> </a:t>
                      </a:r>
                      <a:r>
                        <a:rPr lang="en-US" sz="1000" dirty="0" err="1" smtClean="0">
                          <a:latin typeface="Arial" panose="020B0604020202020204" pitchFamily="34" charset="0"/>
                          <a:cs typeface="Arial" panose="020B0604020202020204" pitchFamily="34" charset="0"/>
                        </a:rPr>
                        <a:t>mutarii</a:t>
                      </a:r>
                      <a:r>
                        <a:rPr lang="en-US" sz="1000" dirty="0" smtClean="0">
                          <a:latin typeface="Arial" panose="020B0604020202020204" pitchFamily="34" charset="0"/>
                          <a:cs typeface="Arial" panose="020B0604020202020204" pitchFamily="34" charset="0"/>
                        </a:rPr>
                        <a:t> </a:t>
                      </a:r>
                      <a:r>
                        <a:rPr lang="en-US" sz="1000" dirty="0" err="1" smtClean="0">
                          <a:latin typeface="Arial" panose="020B0604020202020204" pitchFamily="34" charset="0"/>
                          <a:cs typeface="Arial" panose="020B0604020202020204" pitchFamily="34" charset="0"/>
                        </a:rPr>
                        <a:t>sediului</a:t>
                      </a:r>
                      <a:r>
                        <a:rPr lang="en-US" sz="1000" dirty="0" smtClean="0">
                          <a:latin typeface="Arial" panose="020B0604020202020204" pitchFamily="34" charset="0"/>
                          <a:cs typeface="Arial" panose="020B0604020202020204" pitchFamily="34" charset="0"/>
                        </a:rPr>
                        <a:t> social</a:t>
                      </a:r>
                      <a:endParaRPr lang="en-US" sz="1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o-RO" sz="1000" b="0" i="0" u="none" strike="noStrike" dirty="0" smtClean="0">
                          <a:solidFill>
                            <a:srgbClr val="000000"/>
                          </a:solidFill>
                          <a:effectLst/>
                          <a:latin typeface="Arial"/>
                        </a:rPr>
                        <a:t>150 zile</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o-RO" sz="1000" b="0" i="0" u="none" strike="noStrike" dirty="0" smtClean="0">
                          <a:solidFill>
                            <a:srgbClr val="000000"/>
                          </a:solidFill>
                          <a:effectLst/>
                          <a:latin typeface="Arial"/>
                        </a:rPr>
                        <a:t>C.A.</a:t>
                      </a:r>
                      <a:r>
                        <a:rPr lang="ro-RO" sz="1000" b="0" i="0" u="none" strike="noStrike" baseline="0" dirty="0" smtClean="0">
                          <a:solidFill>
                            <a:srgbClr val="000000"/>
                          </a:solidFill>
                          <a:effectLst/>
                          <a:latin typeface="Arial"/>
                        </a:rPr>
                        <a:t>si D.G.</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o-RO" sz="1000" b="0" i="0" u="none" strike="noStrike" dirty="0" smtClean="0">
                          <a:solidFill>
                            <a:srgbClr val="000000"/>
                          </a:solidFill>
                          <a:effectLst/>
                          <a:latin typeface="Arial"/>
                        </a:rPr>
                        <a:t>- In baza Planului de Administrare se vor lua decizii</a:t>
                      </a:r>
                      <a:r>
                        <a:rPr lang="ro-RO" sz="1000" b="0" i="0" u="none" strike="noStrike" baseline="0" dirty="0" smtClean="0">
                          <a:solidFill>
                            <a:srgbClr val="000000"/>
                          </a:solidFill>
                          <a:effectLst/>
                          <a:latin typeface="Arial"/>
                        </a:rPr>
                        <a:t> cu privire la  optimizarea organigramei, oportunitatea mutării sediului la Cluj si </a:t>
                      </a:r>
                      <a:r>
                        <a:rPr lang="en-US" sz="1000" b="0" i="0" u="none" strike="noStrike" baseline="0" dirty="0" err="1" smtClean="0">
                          <a:solidFill>
                            <a:srgbClr val="000000"/>
                          </a:solidFill>
                          <a:effectLst/>
                          <a:latin typeface="Arial"/>
                        </a:rPr>
                        <a:t>estimarea</a:t>
                      </a:r>
                      <a:r>
                        <a:rPr lang="en-US" sz="1000" b="0" i="0" u="none" strike="noStrike" baseline="0" dirty="0" smtClean="0">
                          <a:solidFill>
                            <a:srgbClr val="000000"/>
                          </a:solidFill>
                          <a:effectLst/>
                          <a:latin typeface="Arial"/>
                        </a:rPr>
                        <a:t> </a:t>
                      </a:r>
                      <a:r>
                        <a:rPr lang="ro-RO" sz="1000" b="0" i="0" u="none" strike="noStrike" baseline="0" dirty="0" smtClean="0">
                          <a:solidFill>
                            <a:srgbClr val="000000"/>
                          </a:solidFill>
                          <a:effectLst/>
                          <a:latin typeface="Arial"/>
                        </a:rPr>
                        <a:t>necesitatil</a:t>
                      </a:r>
                      <a:r>
                        <a:rPr lang="en-US" sz="1000" b="0" i="0" u="none" strike="noStrike" baseline="0" dirty="0" smtClean="0">
                          <a:solidFill>
                            <a:srgbClr val="000000"/>
                          </a:solidFill>
                          <a:effectLst/>
                          <a:latin typeface="Arial"/>
                        </a:rPr>
                        <a:t>or </a:t>
                      </a:r>
                      <a:r>
                        <a:rPr lang="ro-RO" sz="1000" b="0" i="0" u="none" strike="noStrike" baseline="0" dirty="0" smtClean="0">
                          <a:solidFill>
                            <a:srgbClr val="000000"/>
                          </a:solidFill>
                          <a:effectLst/>
                          <a:latin typeface="Arial"/>
                        </a:rPr>
                        <a:t> operationale cu privire la activitatea desfasurata la Bucureşti.</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7" name="TextBox 6"/>
          <p:cNvSpPr txBox="1"/>
          <p:nvPr/>
        </p:nvSpPr>
        <p:spPr>
          <a:xfrm>
            <a:off x="755576" y="6237312"/>
            <a:ext cx="7200800" cy="369332"/>
          </a:xfrm>
          <a:prstGeom prst="rect">
            <a:avLst/>
          </a:prstGeom>
          <a:noFill/>
        </p:spPr>
        <p:txBody>
          <a:bodyPr wrap="square" rtlCol="0">
            <a:spAutoFit/>
          </a:bodyPr>
          <a:lstStyle/>
          <a:p>
            <a:r>
              <a:rPr lang="en-US" sz="1000" i="1" dirty="0" smtClean="0"/>
              <a:t>* </a:t>
            </a:r>
            <a:r>
              <a:rPr lang="en-US" sz="1000" i="1" dirty="0" err="1" smtClean="0"/>
              <a:t>va</a:t>
            </a:r>
            <a:r>
              <a:rPr lang="en-US" sz="1000" i="1" dirty="0" smtClean="0"/>
              <a:t> fi </a:t>
            </a:r>
            <a:r>
              <a:rPr lang="en-US" sz="1000" i="1" dirty="0" err="1" smtClean="0"/>
              <a:t>interpretat</a:t>
            </a:r>
            <a:r>
              <a:rPr lang="en-US" sz="1000" i="1" dirty="0" smtClean="0"/>
              <a:t> in </a:t>
            </a:r>
            <a:r>
              <a:rPr lang="en-US" sz="1000" i="1" dirty="0" err="1" smtClean="0"/>
              <a:t>raport</a:t>
            </a:r>
            <a:r>
              <a:rPr lang="en-US" sz="1000" i="1" dirty="0" smtClean="0"/>
              <a:t> cu data de 19 august 2016</a:t>
            </a:r>
            <a:r>
              <a:rPr lang="en-US" dirty="0" smtClean="0"/>
              <a:t> </a:t>
            </a:r>
            <a:endParaRPr lang="en-US" dirty="0"/>
          </a:p>
        </p:txBody>
      </p:sp>
      <p:pic>
        <p:nvPicPr>
          <p:cNvPr id="8" name="Picture 2" descr="C:\Users\radu.pop\Desktop\plafar-sigla.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63888" y="6323553"/>
            <a:ext cx="1228369" cy="48602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250954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922114"/>
          </a:xfrm>
        </p:spPr>
        <p:txBody>
          <a:bodyPr>
            <a:normAutofit fontScale="90000"/>
          </a:bodyPr>
          <a:lstStyle/>
          <a:p>
            <a:r>
              <a:rPr lang="en-US" sz="3800" dirty="0" smtClean="0"/>
              <a:t>II. </a:t>
            </a:r>
            <a:r>
              <a:rPr lang="en-US" sz="3800" dirty="0" err="1" smtClean="0"/>
              <a:t>Strategia</a:t>
            </a:r>
            <a:r>
              <a:rPr lang="en-US" sz="3800" dirty="0" smtClean="0"/>
              <a:t> </a:t>
            </a:r>
            <a:r>
              <a:rPr lang="en-US" sz="3800" dirty="0" err="1" smtClean="0"/>
              <a:t>si</a:t>
            </a:r>
            <a:r>
              <a:rPr lang="en-US" sz="3800" dirty="0" smtClean="0"/>
              <a:t> </a:t>
            </a:r>
            <a:r>
              <a:rPr lang="en-US" sz="3800" dirty="0" err="1"/>
              <a:t>P</a:t>
            </a:r>
            <a:r>
              <a:rPr lang="en-US" sz="3800" dirty="0" err="1" smtClean="0"/>
              <a:t>lanului</a:t>
            </a:r>
            <a:r>
              <a:rPr lang="en-US" sz="3800" dirty="0" smtClean="0"/>
              <a:t> de </a:t>
            </a:r>
            <a:r>
              <a:rPr lang="en-US" sz="3800" dirty="0" err="1" smtClean="0"/>
              <a:t>actiune</a:t>
            </a:r>
            <a:r>
              <a:rPr lang="en-US" sz="3800" dirty="0" smtClean="0"/>
              <a:t> (1/7) </a:t>
            </a:r>
            <a:br>
              <a:rPr lang="en-US" sz="3800" dirty="0" smtClean="0"/>
            </a:br>
            <a:r>
              <a:rPr lang="en-US" sz="3800" dirty="0" err="1"/>
              <a:t>P</a:t>
            </a:r>
            <a:r>
              <a:rPr lang="en-US" sz="3800" dirty="0" err="1" smtClean="0"/>
              <a:t>rincipii</a:t>
            </a:r>
            <a:r>
              <a:rPr lang="en-US" sz="3800" dirty="0" smtClean="0"/>
              <a:t> </a:t>
            </a:r>
            <a:r>
              <a:rPr lang="en-US" sz="3800" dirty="0" err="1" smtClean="0"/>
              <a:t>generale</a:t>
            </a:r>
            <a:r>
              <a:rPr lang="en-US" sz="3800" dirty="0" smtClean="0"/>
              <a:t> </a:t>
            </a:r>
            <a:endParaRPr lang="en-US" dirty="0"/>
          </a:p>
        </p:txBody>
      </p:sp>
      <p:sp>
        <p:nvSpPr>
          <p:cNvPr id="3" name="Content Placeholder 2"/>
          <p:cNvSpPr>
            <a:spLocks noGrp="1"/>
          </p:cNvSpPr>
          <p:nvPr>
            <p:ph idx="1"/>
          </p:nvPr>
        </p:nvSpPr>
        <p:spPr/>
        <p:txBody>
          <a:bodyPr>
            <a:normAutofit fontScale="25000" lnSpcReduction="20000"/>
          </a:bodyPr>
          <a:lstStyle/>
          <a:p>
            <a:r>
              <a:rPr lang="en-US" sz="9600" dirty="0" err="1" smtClean="0"/>
              <a:t>Vor</a:t>
            </a:r>
            <a:r>
              <a:rPr lang="en-US" sz="9600" dirty="0" smtClean="0"/>
              <a:t>  </a:t>
            </a:r>
            <a:r>
              <a:rPr lang="ro-RO" sz="9600" dirty="0" smtClean="0"/>
              <a:t>referi la </a:t>
            </a:r>
            <a:r>
              <a:rPr lang="en-US" sz="9600" dirty="0" err="1" smtClean="0"/>
              <a:t>perioada</a:t>
            </a:r>
            <a:r>
              <a:rPr lang="en-US" sz="9600" dirty="0" smtClean="0"/>
              <a:t> 2016- 2020.</a:t>
            </a:r>
          </a:p>
          <a:p>
            <a:r>
              <a:rPr lang="ro-RO" sz="9600" dirty="0" smtClean="0"/>
              <a:t>E</a:t>
            </a:r>
            <a:r>
              <a:rPr lang="en-US" sz="9600" dirty="0" err="1" smtClean="0"/>
              <a:t>laborate</a:t>
            </a:r>
            <a:r>
              <a:rPr lang="en-US" sz="9600" dirty="0" smtClean="0"/>
              <a:t>  </a:t>
            </a:r>
            <a:r>
              <a:rPr lang="ro-RO" sz="9600" dirty="0" smtClean="0"/>
              <a:t>î</a:t>
            </a:r>
            <a:r>
              <a:rPr lang="en-US" sz="9600" dirty="0" smtClean="0"/>
              <a:t>n </a:t>
            </a:r>
            <a:r>
              <a:rPr lang="en-US" sz="9600" dirty="0" err="1" smtClean="0"/>
              <a:t>colaborare</a:t>
            </a:r>
            <a:r>
              <a:rPr lang="en-US" sz="9600" dirty="0" smtClean="0"/>
              <a:t> cu </a:t>
            </a:r>
            <a:r>
              <a:rPr lang="en-US" sz="9600" dirty="0" err="1" smtClean="0"/>
              <a:t>directorul</a:t>
            </a:r>
            <a:r>
              <a:rPr lang="en-US" sz="9600" dirty="0" smtClean="0"/>
              <a:t> general </a:t>
            </a:r>
            <a:r>
              <a:rPr lang="ro-RO" sz="9600" dirty="0" smtClean="0"/>
              <a:t>/ </a:t>
            </a:r>
            <a:r>
              <a:rPr lang="en-US" sz="9600" dirty="0" err="1" smtClean="0"/>
              <a:t>conducerea</a:t>
            </a:r>
            <a:r>
              <a:rPr lang="en-US" sz="9600" dirty="0" smtClean="0"/>
              <a:t> </a:t>
            </a:r>
            <a:r>
              <a:rPr lang="en-US" sz="9600" dirty="0" err="1" smtClean="0"/>
              <a:t>executiv</a:t>
            </a:r>
            <a:r>
              <a:rPr lang="ro-RO" sz="9600" dirty="0"/>
              <a:t>a</a:t>
            </a:r>
            <a:r>
              <a:rPr lang="en-US" sz="9600" dirty="0" smtClean="0"/>
              <a:t> (</a:t>
            </a:r>
            <a:r>
              <a:rPr lang="en-US" sz="9600" i="1" dirty="0" err="1" smtClean="0"/>
              <a:t>planul</a:t>
            </a:r>
            <a:r>
              <a:rPr lang="en-US" sz="9600" i="1" dirty="0" smtClean="0"/>
              <a:t> de man</a:t>
            </a:r>
            <a:r>
              <a:rPr lang="ro-RO" sz="9600" i="1" dirty="0" smtClean="0"/>
              <a:t>a</a:t>
            </a:r>
            <a:r>
              <a:rPr lang="en-US" sz="9600" i="1" dirty="0" err="1" smtClean="0"/>
              <a:t>gement</a:t>
            </a:r>
            <a:r>
              <a:rPr lang="en-US" sz="9600" i="1" dirty="0" smtClean="0"/>
              <a:t> </a:t>
            </a:r>
            <a:r>
              <a:rPr lang="en-US" sz="9600" dirty="0"/>
              <a:t>) </a:t>
            </a:r>
            <a:r>
              <a:rPr lang="ro-RO" sz="9600" dirty="0" smtClean="0"/>
              <a:t>si a</a:t>
            </a:r>
            <a:r>
              <a:rPr lang="en-US" sz="9600" dirty="0" smtClean="0"/>
              <a:t>probate </a:t>
            </a:r>
            <a:r>
              <a:rPr lang="en-US" sz="9600" dirty="0"/>
              <a:t>de C.A. </a:t>
            </a:r>
            <a:endParaRPr lang="en-US" sz="9600" dirty="0" smtClean="0"/>
          </a:p>
          <a:p>
            <a:r>
              <a:rPr lang="en-US" sz="9600" dirty="0" err="1" smtClean="0"/>
              <a:t>Implementarea</a:t>
            </a:r>
            <a:r>
              <a:rPr lang="en-US" sz="9600" dirty="0"/>
              <a:t>:</a:t>
            </a:r>
            <a:r>
              <a:rPr lang="en-US" sz="9600" dirty="0" smtClean="0"/>
              <a:t>  </a:t>
            </a:r>
            <a:r>
              <a:rPr lang="en-US" sz="9600" dirty="0" err="1" smtClean="0"/>
              <a:t>monitorizata</a:t>
            </a:r>
            <a:r>
              <a:rPr lang="en-US" sz="9600" dirty="0" smtClean="0"/>
              <a:t> permanent de c</a:t>
            </a:r>
            <a:r>
              <a:rPr lang="ro-RO" sz="9600" dirty="0"/>
              <a:t>a</a:t>
            </a:r>
            <a:r>
              <a:rPr lang="en-US" sz="9600" dirty="0" err="1" smtClean="0"/>
              <a:t>tre</a:t>
            </a:r>
            <a:r>
              <a:rPr lang="en-US" sz="9600" dirty="0" smtClean="0"/>
              <a:t>  C.A.</a:t>
            </a:r>
          </a:p>
          <a:p>
            <a:r>
              <a:rPr lang="ro-RO" sz="9600" dirty="0" smtClean="0"/>
              <a:t>Actualizare</a:t>
            </a:r>
            <a:r>
              <a:rPr lang="en-US" sz="9600" dirty="0" smtClean="0"/>
              <a:t>: periodic</a:t>
            </a:r>
            <a:r>
              <a:rPr lang="ro-RO" sz="9600" dirty="0"/>
              <a:t>a</a:t>
            </a:r>
            <a:r>
              <a:rPr lang="ro-RO" sz="9600" dirty="0" smtClean="0"/>
              <a:t> </a:t>
            </a:r>
            <a:r>
              <a:rPr lang="en-US" sz="9600" dirty="0" smtClean="0"/>
              <a:t> (</a:t>
            </a:r>
            <a:r>
              <a:rPr lang="en-US" sz="9600" dirty="0" err="1" smtClean="0"/>
              <a:t>cel</a:t>
            </a:r>
            <a:r>
              <a:rPr lang="en-US" sz="9600" dirty="0" smtClean="0"/>
              <a:t> </a:t>
            </a:r>
            <a:r>
              <a:rPr lang="en-US" sz="9600" dirty="0" err="1" smtClean="0"/>
              <a:t>putin</a:t>
            </a:r>
            <a:r>
              <a:rPr lang="en-US" sz="9600" dirty="0" smtClean="0"/>
              <a:t> </a:t>
            </a:r>
            <a:r>
              <a:rPr lang="en-US" sz="9600" dirty="0" err="1" smtClean="0"/>
              <a:t>anual</a:t>
            </a:r>
            <a:r>
              <a:rPr lang="en-US" sz="9600" dirty="0" smtClean="0"/>
              <a:t>)</a:t>
            </a:r>
          </a:p>
          <a:p>
            <a:r>
              <a:rPr lang="en-US" sz="9600" dirty="0" err="1" smtClean="0"/>
              <a:t>Aspecte</a:t>
            </a:r>
            <a:r>
              <a:rPr lang="en-US" sz="9600" dirty="0" smtClean="0"/>
              <a:t> </a:t>
            </a:r>
            <a:r>
              <a:rPr lang="en-US" sz="9600" dirty="0" err="1" smtClean="0"/>
              <a:t>avute</a:t>
            </a:r>
            <a:r>
              <a:rPr lang="en-US" sz="9600" dirty="0" smtClean="0"/>
              <a:t> in </a:t>
            </a:r>
            <a:r>
              <a:rPr lang="en-US" sz="9600" dirty="0" err="1" smtClean="0"/>
              <a:t>vedere</a:t>
            </a:r>
            <a:r>
              <a:rPr lang="en-US" sz="9600" dirty="0" smtClean="0"/>
              <a:t> </a:t>
            </a:r>
            <a:r>
              <a:rPr lang="en-US" sz="9600" i="1" dirty="0" smtClean="0"/>
              <a:t>(</a:t>
            </a:r>
            <a:r>
              <a:rPr lang="en-US" sz="9600" i="1" dirty="0" err="1" smtClean="0"/>
              <a:t>lista</a:t>
            </a:r>
            <a:r>
              <a:rPr lang="en-US" sz="9600" i="1" dirty="0" smtClean="0"/>
              <a:t> nu </a:t>
            </a:r>
            <a:r>
              <a:rPr lang="en-US" sz="9600" i="1" dirty="0" err="1" smtClean="0"/>
              <a:t>este</a:t>
            </a:r>
            <a:r>
              <a:rPr lang="en-US" sz="9600" i="1" dirty="0" smtClean="0"/>
              <a:t> </a:t>
            </a:r>
            <a:r>
              <a:rPr lang="en-US" sz="9600" i="1" dirty="0" err="1" smtClean="0"/>
              <a:t>exhaustiva</a:t>
            </a:r>
            <a:r>
              <a:rPr lang="en-US" sz="9600" i="1" dirty="0" smtClean="0"/>
              <a:t>)</a:t>
            </a:r>
            <a:r>
              <a:rPr lang="en-US" sz="9600" dirty="0" smtClean="0"/>
              <a:t>: </a:t>
            </a:r>
            <a:r>
              <a:rPr lang="en-US" sz="9600" dirty="0" err="1" smtClean="0"/>
              <a:t>redimensionarea</a:t>
            </a:r>
            <a:r>
              <a:rPr lang="en-US" sz="9600" dirty="0" smtClean="0"/>
              <a:t> </a:t>
            </a:r>
            <a:r>
              <a:rPr lang="en-US" sz="9600" dirty="0" err="1" smtClean="0"/>
              <a:t>portfoliului</a:t>
            </a:r>
            <a:r>
              <a:rPr lang="en-US" sz="9600" dirty="0" smtClean="0"/>
              <a:t> de </a:t>
            </a:r>
            <a:r>
              <a:rPr lang="en-US" sz="9600" dirty="0" err="1" smtClean="0"/>
              <a:t>produse</a:t>
            </a:r>
            <a:r>
              <a:rPr lang="en-US" sz="9600" dirty="0" smtClean="0"/>
              <a:t>,  </a:t>
            </a:r>
            <a:r>
              <a:rPr lang="en-US" sz="9600" dirty="0" err="1" smtClean="0"/>
              <a:t>extinderea</a:t>
            </a:r>
            <a:r>
              <a:rPr lang="en-US" sz="9600" dirty="0" smtClean="0"/>
              <a:t> </a:t>
            </a:r>
            <a:r>
              <a:rPr lang="en-US" sz="9600" dirty="0" err="1" smtClean="0"/>
              <a:t>retele</a:t>
            </a:r>
            <a:r>
              <a:rPr lang="ro-RO" sz="9600" dirty="0" smtClean="0"/>
              <a:t>i</a:t>
            </a:r>
            <a:r>
              <a:rPr lang="en-US" sz="9600" dirty="0" smtClean="0"/>
              <a:t> de </a:t>
            </a:r>
            <a:r>
              <a:rPr lang="en-US" sz="9600" dirty="0" err="1" smtClean="0"/>
              <a:t>distributie</a:t>
            </a:r>
            <a:r>
              <a:rPr lang="en-US" sz="9600" dirty="0" smtClean="0"/>
              <a:t>, </a:t>
            </a:r>
            <a:r>
              <a:rPr lang="en-US" sz="9600" dirty="0" err="1" smtClean="0"/>
              <a:t>extinderea</a:t>
            </a:r>
            <a:r>
              <a:rPr lang="en-US" sz="9600" dirty="0" smtClean="0"/>
              <a:t> </a:t>
            </a:r>
            <a:r>
              <a:rPr lang="en-US" sz="9600" dirty="0" err="1" smtClean="0"/>
              <a:t>liniilor</a:t>
            </a:r>
            <a:r>
              <a:rPr lang="en-US" sz="9600" dirty="0" smtClean="0"/>
              <a:t> de bus</a:t>
            </a:r>
            <a:r>
              <a:rPr lang="ro-RO" sz="9600" dirty="0" smtClean="0"/>
              <a:t>i</a:t>
            </a:r>
            <a:r>
              <a:rPr lang="en-US" sz="9600" dirty="0" smtClean="0"/>
              <a:t>ness, </a:t>
            </a:r>
            <a:r>
              <a:rPr lang="en-US" sz="9600" dirty="0" err="1" smtClean="0"/>
              <a:t>imbunatatirea</a:t>
            </a:r>
            <a:r>
              <a:rPr lang="en-US" sz="9600" dirty="0" smtClean="0"/>
              <a:t> </a:t>
            </a:r>
            <a:r>
              <a:rPr lang="en-US" sz="9600" dirty="0" err="1" smtClean="0"/>
              <a:t>gestiunii</a:t>
            </a:r>
            <a:r>
              <a:rPr lang="en-US" sz="9600" dirty="0" smtClean="0"/>
              <a:t> </a:t>
            </a:r>
            <a:r>
              <a:rPr lang="en-US" sz="9600" dirty="0" err="1" smtClean="0"/>
              <a:t>financiare</a:t>
            </a:r>
            <a:r>
              <a:rPr lang="en-US" sz="9600" dirty="0" smtClean="0"/>
              <a:t>, </a:t>
            </a:r>
            <a:r>
              <a:rPr lang="en-US" sz="9600" dirty="0" err="1" smtClean="0"/>
              <a:t>atragerea</a:t>
            </a:r>
            <a:r>
              <a:rPr lang="en-US" sz="9600" dirty="0" smtClean="0"/>
              <a:t> de </a:t>
            </a:r>
            <a:r>
              <a:rPr lang="en-US" sz="9600" dirty="0" err="1" smtClean="0"/>
              <a:t>fonduri</a:t>
            </a:r>
            <a:r>
              <a:rPr lang="en-US" sz="9600" dirty="0" smtClean="0"/>
              <a:t> </a:t>
            </a:r>
            <a:r>
              <a:rPr lang="en-US" sz="9600" dirty="0" err="1" smtClean="0"/>
              <a:t>rambursabile</a:t>
            </a:r>
            <a:r>
              <a:rPr lang="en-US" sz="9600" dirty="0" smtClean="0"/>
              <a:t> </a:t>
            </a:r>
            <a:r>
              <a:rPr lang="en-US" sz="9600" dirty="0" err="1" smtClean="0"/>
              <a:t>si</a:t>
            </a:r>
            <a:r>
              <a:rPr lang="en-US" sz="9600" dirty="0" smtClean="0"/>
              <a:t> </a:t>
            </a:r>
            <a:r>
              <a:rPr lang="en-US" sz="9600" dirty="0" err="1" smtClean="0"/>
              <a:t>nerambursabile</a:t>
            </a:r>
            <a:r>
              <a:rPr lang="en-US" sz="9600" dirty="0" smtClean="0"/>
              <a:t>, </a:t>
            </a:r>
            <a:r>
              <a:rPr lang="en-US" sz="9600" dirty="0" err="1" smtClean="0"/>
              <a:t>optimizarea</a:t>
            </a:r>
            <a:r>
              <a:rPr lang="en-US" sz="9600" dirty="0" smtClean="0"/>
              <a:t> organizational</a:t>
            </a:r>
            <a:r>
              <a:rPr lang="ro-RO" sz="9600" dirty="0"/>
              <a:t>a</a:t>
            </a:r>
            <a:r>
              <a:rPr lang="en-US" sz="9600" dirty="0" smtClean="0"/>
              <a:t> (</a:t>
            </a:r>
            <a:r>
              <a:rPr lang="en-US" sz="9600" dirty="0" err="1" smtClean="0"/>
              <a:t>pozitii</a:t>
            </a:r>
            <a:r>
              <a:rPr lang="en-US" sz="9600" dirty="0" smtClean="0"/>
              <a:t> </a:t>
            </a:r>
            <a:r>
              <a:rPr lang="en-US" sz="9600" dirty="0" err="1" smtClean="0"/>
              <a:t>cheie</a:t>
            </a:r>
            <a:r>
              <a:rPr lang="en-US" sz="9600" dirty="0" smtClean="0"/>
              <a:t>, </a:t>
            </a:r>
            <a:r>
              <a:rPr lang="en-US" sz="9600" dirty="0" err="1" smtClean="0"/>
              <a:t>departamente</a:t>
            </a:r>
            <a:r>
              <a:rPr lang="en-US" sz="9600" dirty="0" smtClean="0"/>
              <a:t> </a:t>
            </a:r>
            <a:r>
              <a:rPr lang="en-US" sz="9600" dirty="0" err="1" smtClean="0"/>
              <a:t>cheie</a:t>
            </a:r>
            <a:r>
              <a:rPr lang="ro-RO" sz="9600" dirty="0"/>
              <a:t>)</a:t>
            </a:r>
            <a:endParaRPr lang="en-US" sz="9600" dirty="0" smtClean="0"/>
          </a:p>
          <a:p>
            <a:r>
              <a:rPr lang="it-IT" sz="9600" dirty="0"/>
              <a:t>Vor contine proiectii </a:t>
            </a:r>
            <a:r>
              <a:rPr lang="it-IT" sz="9600" dirty="0" smtClean="0"/>
              <a:t>financiare, </a:t>
            </a:r>
            <a:r>
              <a:rPr lang="it-IT" sz="9600" dirty="0"/>
              <a:t>surse de </a:t>
            </a:r>
            <a:r>
              <a:rPr lang="it-IT" sz="9600" dirty="0" smtClean="0"/>
              <a:t>finantare,  </a:t>
            </a:r>
            <a:r>
              <a:rPr lang="ro-RO" sz="9600" dirty="0"/>
              <a:t>t</a:t>
            </a:r>
            <a:r>
              <a:rPr lang="it-IT" sz="9600" dirty="0" smtClean="0"/>
              <a:t>inte </a:t>
            </a:r>
            <a:r>
              <a:rPr lang="it-IT" sz="9600" dirty="0"/>
              <a:t>financiare si non-financiare asumate de </a:t>
            </a:r>
            <a:r>
              <a:rPr lang="it-IT" sz="9600" dirty="0" smtClean="0"/>
              <a:t>c</a:t>
            </a:r>
            <a:r>
              <a:rPr lang="ro-RO" sz="9600" dirty="0"/>
              <a:t>a</a:t>
            </a:r>
            <a:r>
              <a:rPr lang="it-IT" sz="9600" dirty="0" smtClean="0"/>
              <a:t>tre </a:t>
            </a:r>
            <a:r>
              <a:rPr lang="it-IT" sz="9600" dirty="0"/>
              <a:t>conducerea </a:t>
            </a:r>
            <a:r>
              <a:rPr lang="it-IT" sz="9600" dirty="0" smtClean="0"/>
              <a:t>executiv</a:t>
            </a:r>
            <a:r>
              <a:rPr lang="ro-RO" sz="9600" dirty="0"/>
              <a:t>a</a:t>
            </a:r>
            <a:r>
              <a:rPr lang="it-IT" sz="9600" dirty="0" smtClean="0"/>
              <a:t> </a:t>
            </a:r>
            <a:endParaRPr lang="it-IT" sz="9600" dirty="0"/>
          </a:p>
          <a:p>
            <a:endParaRPr lang="en-US" sz="10000" dirty="0" smtClean="0"/>
          </a:p>
          <a:p>
            <a:endParaRPr lang="en-US" dirty="0" smtClean="0"/>
          </a:p>
          <a:p>
            <a:endParaRPr lang="en-US" dirty="0" smtClean="0"/>
          </a:p>
        </p:txBody>
      </p:sp>
      <p:sp>
        <p:nvSpPr>
          <p:cNvPr id="4" name="Slide Number Placeholder 3"/>
          <p:cNvSpPr>
            <a:spLocks noGrp="1"/>
          </p:cNvSpPr>
          <p:nvPr>
            <p:ph type="sldNum" sz="quarter" idx="12"/>
          </p:nvPr>
        </p:nvSpPr>
        <p:spPr/>
        <p:txBody>
          <a:bodyPr/>
          <a:lstStyle/>
          <a:p>
            <a:fld id="{47AA3A6B-0EEB-45C3-91F3-105D1DCA536C}" type="slidenum">
              <a:rPr lang="en-US" smtClean="0"/>
              <a:pPr/>
              <a:t>12</a:t>
            </a:fld>
            <a:endParaRPr lang="en-US"/>
          </a:p>
        </p:txBody>
      </p:sp>
      <p:pic>
        <p:nvPicPr>
          <p:cNvPr id="5" name="Picture 2" descr="C:\Users\radu.pop\Desktop\plafar-sigla.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63888" y="6323553"/>
            <a:ext cx="1228369" cy="486021"/>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normAutofit fontScale="90000"/>
          </a:bodyPr>
          <a:lstStyle/>
          <a:p>
            <a:r>
              <a:rPr lang="en-US" sz="3800" dirty="0" smtClean="0"/>
              <a:t>II. </a:t>
            </a:r>
            <a:r>
              <a:rPr lang="ro-RO" sz="3800" dirty="0" smtClean="0"/>
              <a:t>Strategia </a:t>
            </a:r>
            <a:r>
              <a:rPr lang="ro-RO" sz="3800" dirty="0"/>
              <a:t>si Planului de </a:t>
            </a:r>
            <a:r>
              <a:rPr lang="en-US" sz="3800" dirty="0" smtClean="0"/>
              <a:t>A</a:t>
            </a:r>
            <a:r>
              <a:rPr lang="ro-RO" sz="3800" dirty="0" smtClean="0"/>
              <a:t>ctiune (2/</a:t>
            </a:r>
            <a:r>
              <a:rPr lang="en-US" sz="3800" dirty="0" smtClean="0"/>
              <a:t>7</a:t>
            </a:r>
            <a:r>
              <a:rPr lang="ro-RO" sz="3800" dirty="0" smtClean="0"/>
              <a:t>) </a:t>
            </a:r>
            <a:r>
              <a:rPr lang="ro-RO" dirty="0"/>
              <a:t/>
            </a:r>
            <a:br>
              <a:rPr lang="ro-RO" dirty="0"/>
            </a:br>
            <a:r>
              <a:rPr lang="ro-RO" sz="3300" dirty="0"/>
              <a:t>Redimensionarea </a:t>
            </a:r>
            <a:r>
              <a:rPr lang="ro-RO" sz="3300" dirty="0" smtClean="0"/>
              <a:t>portofoliului de produse</a:t>
            </a:r>
            <a:endParaRPr lang="en-US" sz="3300" dirty="0"/>
          </a:p>
        </p:txBody>
      </p:sp>
      <p:sp>
        <p:nvSpPr>
          <p:cNvPr id="4" name="Slide Number Placeholder 3"/>
          <p:cNvSpPr>
            <a:spLocks noGrp="1"/>
          </p:cNvSpPr>
          <p:nvPr>
            <p:ph type="sldNum" sz="quarter" idx="12"/>
          </p:nvPr>
        </p:nvSpPr>
        <p:spPr/>
        <p:txBody>
          <a:bodyPr/>
          <a:lstStyle/>
          <a:p>
            <a:fld id="{47AA3A6B-0EEB-45C3-91F3-105D1DCA536C}" type="slidenum">
              <a:rPr lang="en-US" smtClean="0"/>
              <a:pPr/>
              <a:t>13</a:t>
            </a:fld>
            <a:endParaRPr lang="en-US"/>
          </a:p>
        </p:txBody>
      </p:sp>
      <p:sp>
        <p:nvSpPr>
          <p:cNvPr id="3" name="TextBox 2"/>
          <p:cNvSpPr txBox="1"/>
          <p:nvPr/>
        </p:nvSpPr>
        <p:spPr>
          <a:xfrm>
            <a:off x="395536" y="2284369"/>
            <a:ext cx="8136904" cy="3170099"/>
          </a:xfrm>
          <a:prstGeom prst="rect">
            <a:avLst/>
          </a:prstGeom>
          <a:noFill/>
        </p:spPr>
        <p:txBody>
          <a:bodyPr wrap="square" rtlCol="0">
            <a:spAutoFit/>
          </a:bodyPr>
          <a:lstStyle/>
          <a:p>
            <a:pPr marL="342900" indent="-342900">
              <a:buFont typeface="Arial" pitchFamily="34" charset="0"/>
              <a:buChar char="•"/>
            </a:pPr>
            <a:r>
              <a:rPr lang="ro-RO" sz="2500" dirty="0" smtClean="0"/>
              <a:t>Evaluarea profitabilitatii la nivel de produs si reducerea celor neprofitabile sau cu impact marginal</a:t>
            </a:r>
          </a:p>
          <a:p>
            <a:pPr marL="342900" indent="-342900">
              <a:buFont typeface="Arial" pitchFamily="34" charset="0"/>
              <a:buChar char="•"/>
            </a:pPr>
            <a:r>
              <a:rPr lang="ro-RO" sz="2500" dirty="0" smtClean="0"/>
              <a:t>Pe baza unui studiu de piata, explorarea unor arii neacoperite (ex ceaiuri albe/ verzi/ negre + fructe/ plante)</a:t>
            </a:r>
          </a:p>
          <a:p>
            <a:pPr marL="342900" indent="-342900">
              <a:buFont typeface="Arial" pitchFamily="34" charset="0"/>
              <a:buChar char="•"/>
            </a:pPr>
            <a:r>
              <a:rPr lang="ro-RO" sz="2500" dirty="0" smtClean="0"/>
              <a:t>Analiza preturilor si pozitionarea clara (de ex. 10% premium vs Fares)</a:t>
            </a:r>
          </a:p>
          <a:p>
            <a:pPr marL="342900" indent="-342900">
              <a:buFont typeface="Arial" pitchFamily="34" charset="0"/>
              <a:buChar char="•"/>
            </a:pPr>
            <a:r>
              <a:rPr lang="ro-RO" sz="2500" dirty="0" smtClean="0"/>
              <a:t>Improspatarea si diferentierea brand-ului Plafar (target, valori, mod de comunicare, sanatate vs recreere)</a:t>
            </a:r>
            <a:endParaRPr lang="en-US" sz="2500" dirty="0"/>
          </a:p>
        </p:txBody>
      </p:sp>
      <p:pic>
        <p:nvPicPr>
          <p:cNvPr id="5" name="Picture 2" descr="C:\Users\radu.pop\Desktop\plafar-sigla.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63888" y="6323553"/>
            <a:ext cx="1228369" cy="48602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3040879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dirty="0"/>
              <a:t>II. </a:t>
            </a:r>
            <a:r>
              <a:rPr lang="ro-RO" sz="3400" dirty="0"/>
              <a:t>Strategia si Planului de </a:t>
            </a:r>
            <a:r>
              <a:rPr lang="en-US" sz="3400" dirty="0"/>
              <a:t>A</a:t>
            </a:r>
            <a:r>
              <a:rPr lang="ro-RO" sz="3400" dirty="0"/>
              <a:t>ctiune </a:t>
            </a:r>
            <a:r>
              <a:rPr lang="ro-RO" sz="3400" dirty="0" smtClean="0"/>
              <a:t>(3/</a:t>
            </a:r>
            <a:r>
              <a:rPr lang="en-US" sz="3400" dirty="0" smtClean="0"/>
              <a:t>7</a:t>
            </a:r>
            <a:r>
              <a:rPr lang="ro-RO" sz="3400" dirty="0" smtClean="0"/>
              <a:t>) </a:t>
            </a:r>
            <a:r>
              <a:rPr lang="ro-RO" sz="3400" dirty="0"/>
              <a:t/>
            </a:r>
            <a:br>
              <a:rPr lang="ro-RO" sz="3400" dirty="0"/>
            </a:br>
            <a:r>
              <a:rPr lang="ro-RO" sz="3000" dirty="0" smtClean="0"/>
              <a:t>Extinderea </a:t>
            </a:r>
            <a:r>
              <a:rPr lang="ro-RO" sz="3000" dirty="0"/>
              <a:t>retelei de distributie</a:t>
            </a:r>
          </a:p>
        </p:txBody>
      </p:sp>
      <p:sp>
        <p:nvSpPr>
          <p:cNvPr id="4" name="Slide Number Placeholder 3"/>
          <p:cNvSpPr>
            <a:spLocks noGrp="1"/>
          </p:cNvSpPr>
          <p:nvPr>
            <p:ph type="sldNum" sz="quarter" idx="12"/>
          </p:nvPr>
        </p:nvSpPr>
        <p:spPr/>
        <p:txBody>
          <a:bodyPr/>
          <a:lstStyle/>
          <a:p>
            <a:fld id="{47AA3A6B-0EEB-45C3-91F3-105D1DCA536C}" type="slidenum">
              <a:rPr lang="en-US" smtClean="0"/>
              <a:pPr/>
              <a:t>14</a:t>
            </a:fld>
            <a:endParaRPr lang="en-US"/>
          </a:p>
        </p:txBody>
      </p:sp>
      <p:sp>
        <p:nvSpPr>
          <p:cNvPr id="3" name="TextBox 2"/>
          <p:cNvSpPr txBox="1"/>
          <p:nvPr/>
        </p:nvSpPr>
        <p:spPr>
          <a:xfrm>
            <a:off x="467544" y="1791647"/>
            <a:ext cx="8136904" cy="3539430"/>
          </a:xfrm>
          <a:prstGeom prst="rect">
            <a:avLst/>
          </a:prstGeom>
          <a:noFill/>
        </p:spPr>
        <p:txBody>
          <a:bodyPr wrap="square" rtlCol="0">
            <a:spAutoFit/>
          </a:bodyPr>
          <a:lstStyle/>
          <a:p>
            <a:pPr marL="457200" indent="-457200">
              <a:buFont typeface="Arial" pitchFamily="34" charset="0"/>
              <a:buChar char="•"/>
            </a:pPr>
            <a:r>
              <a:rPr lang="ro-RO" sz="2800" dirty="0" smtClean="0"/>
              <a:t>Explorarea intregului potential Retail Modern (ex Profi, Lidl);</a:t>
            </a:r>
          </a:p>
          <a:p>
            <a:pPr marL="457200" indent="-457200">
              <a:buFont typeface="Arial" pitchFamily="34" charset="0"/>
              <a:buChar char="•"/>
            </a:pPr>
            <a:r>
              <a:rPr lang="ro-RO" sz="2800" dirty="0" smtClean="0"/>
              <a:t>Crearea unui parteneriat logistic/ distributie pentru retail-ul traditional ;</a:t>
            </a:r>
          </a:p>
          <a:p>
            <a:pPr marL="457200" indent="-457200">
              <a:buFont typeface="Arial" pitchFamily="34" charset="0"/>
              <a:buChar char="•"/>
            </a:pPr>
            <a:r>
              <a:rPr lang="ro-RO" sz="2800" dirty="0" smtClean="0"/>
              <a:t>Evaluarea unor canale inovatoare de ex </a:t>
            </a:r>
          </a:p>
          <a:p>
            <a:r>
              <a:rPr lang="ro-RO" sz="2800" dirty="0"/>
              <a:t> </a:t>
            </a:r>
            <a:r>
              <a:rPr lang="ro-RO" sz="2800" dirty="0" smtClean="0"/>
              <a:t>     e-commerce si apoi mesagerie/ Posta electronica;</a:t>
            </a:r>
          </a:p>
          <a:p>
            <a:pPr marL="457200" indent="-457200">
              <a:buFont typeface="Arial" pitchFamily="34" charset="0"/>
              <a:buChar char="•"/>
            </a:pPr>
            <a:r>
              <a:rPr lang="ro-RO" sz="2800" dirty="0" smtClean="0"/>
              <a:t>Sistem de sistem de bonus/ premiere accelerat pentru echipa de vanzari (in functie de marja neta). </a:t>
            </a:r>
            <a:endParaRPr lang="en-US" sz="2800" dirty="0"/>
          </a:p>
        </p:txBody>
      </p:sp>
      <p:pic>
        <p:nvPicPr>
          <p:cNvPr id="5" name="Picture 2" descr="C:\Users\radu.pop\Desktop\plafar-sigla.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63888" y="6323553"/>
            <a:ext cx="1228369" cy="48602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6475094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35280" cy="1143000"/>
          </a:xfrm>
        </p:spPr>
        <p:txBody>
          <a:bodyPr>
            <a:normAutofit fontScale="90000"/>
          </a:bodyPr>
          <a:lstStyle/>
          <a:p>
            <a:r>
              <a:rPr lang="ro-RO" sz="3800" dirty="0" smtClean="0"/>
              <a:t>II. Strategia </a:t>
            </a:r>
            <a:r>
              <a:rPr lang="ro-RO" sz="3800" dirty="0"/>
              <a:t>si Planului de </a:t>
            </a:r>
            <a:r>
              <a:rPr lang="ro-RO" sz="3800" dirty="0" smtClean="0"/>
              <a:t>Actiune (4/</a:t>
            </a:r>
            <a:r>
              <a:rPr lang="en-US" sz="3800" dirty="0" smtClean="0"/>
              <a:t>7</a:t>
            </a:r>
            <a:r>
              <a:rPr lang="ro-RO" sz="3800" dirty="0" smtClean="0"/>
              <a:t>)</a:t>
            </a:r>
            <a:br>
              <a:rPr lang="ro-RO" sz="3800" dirty="0" smtClean="0"/>
            </a:br>
            <a:r>
              <a:rPr lang="ro-RO" sz="3300" dirty="0" smtClean="0"/>
              <a:t>Extinderea </a:t>
            </a:r>
            <a:r>
              <a:rPr lang="ro-RO" sz="3300" dirty="0"/>
              <a:t>liniilor de business</a:t>
            </a:r>
            <a:endParaRPr lang="en-US" sz="3300" dirty="0"/>
          </a:p>
        </p:txBody>
      </p:sp>
      <p:sp>
        <p:nvSpPr>
          <p:cNvPr id="4" name="Slide Number Placeholder 3"/>
          <p:cNvSpPr>
            <a:spLocks noGrp="1"/>
          </p:cNvSpPr>
          <p:nvPr>
            <p:ph type="sldNum" sz="quarter" idx="12"/>
          </p:nvPr>
        </p:nvSpPr>
        <p:spPr/>
        <p:txBody>
          <a:bodyPr/>
          <a:lstStyle/>
          <a:p>
            <a:fld id="{47AA3A6B-0EEB-45C3-91F3-105D1DCA536C}" type="slidenum">
              <a:rPr lang="en-US" smtClean="0"/>
              <a:pPr/>
              <a:t>15</a:t>
            </a:fld>
            <a:endParaRPr lang="en-US"/>
          </a:p>
        </p:txBody>
      </p:sp>
      <p:sp>
        <p:nvSpPr>
          <p:cNvPr id="3" name="TextBox 2"/>
          <p:cNvSpPr txBox="1"/>
          <p:nvPr/>
        </p:nvSpPr>
        <p:spPr>
          <a:xfrm>
            <a:off x="756683" y="1916832"/>
            <a:ext cx="7488832" cy="3539430"/>
          </a:xfrm>
          <a:prstGeom prst="rect">
            <a:avLst/>
          </a:prstGeom>
          <a:noFill/>
        </p:spPr>
        <p:txBody>
          <a:bodyPr wrap="square" rtlCol="0">
            <a:spAutoFit/>
          </a:bodyPr>
          <a:lstStyle/>
          <a:p>
            <a:pPr marL="457200" indent="-457200">
              <a:buFont typeface="Arial" pitchFamily="34" charset="0"/>
              <a:buChar char="•"/>
            </a:pPr>
            <a:r>
              <a:rPr lang="ro-RO" sz="2800" dirty="0" smtClean="0"/>
              <a:t>Evaluarea francizarii brand-ului Plafar catre domenii controlabile si apropiate valorilor marcii (de ex: miere, fructe deshidratate)</a:t>
            </a:r>
          </a:p>
          <a:p>
            <a:pPr marL="457200" indent="-457200">
              <a:buFont typeface="Arial" pitchFamily="34" charset="0"/>
              <a:buChar char="•"/>
            </a:pPr>
            <a:r>
              <a:rPr lang="ro-RO" sz="2800" dirty="0" smtClean="0"/>
              <a:t>Introducerea unei linii ‘bio’ (trasabilitatea perfecta a produsului)</a:t>
            </a:r>
          </a:p>
          <a:p>
            <a:pPr marL="457200" indent="-457200">
              <a:buFont typeface="Arial" pitchFamily="34" charset="0"/>
              <a:buChar char="•"/>
            </a:pPr>
            <a:r>
              <a:rPr lang="ro-RO" sz="2800" dirty="0" smtClean="0"/>
              <a:t>Cultura plantelor (up-stream) la Rast</a:t>
            </a:r>
          </a:p>
          <a:p>
            <a:endParaRPr lang="ro-RO" sz="2800" dirty="0" smtClean="0"/>
          </a:p>
          <a:p>
            <a:endParaRPr lang="en-US" sz="2800" dirty="0"/>
          </a:p>
        </p:txBody>
      </p:sp>
      <p:pic>
        <p:nvPicPr>
          <p:cNvPr id="5" name="Picture 2" descr="C:\Users\radu.pop\Desktop\plafar-sigla.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63888" y="6323553"/>
            <a:ext cx="1228369" cy="48602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4575890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800" dirty="0" smtClean="0"/>
              <a:t>II. Strategia </a:t>
            </a:r>
            <a:r>
              <a:rPr lang="ro-RO" sz="3800" dirty="0"/>
              <a:t>si Planului de </a:t>
            </a:r>
            <a:r>
              <a:rPr lang="ro-RO" sz="3800" dirty="0" smtClean="0"/>
              <a:t>actiune (5/</a:t>
            </a:r>
            <a:r>
              <a:rPr lang="en-US" sz="3800" dirty="0" smtClean="0"/>
              <a:t>7</a:t>
            </a:r>
            <a:r>
              <a:rPr lang="ro-RO" sz="3800" dirty="0" smtClean="0"/>
              <a:t>)</a:t>
            </a:r>
            <a:br>
              <a:rPr lang="ro-RO" sz="3800" dirty="0" smtClean="0"/>
            </a:br>
            <a:r>
              <a:rPr lang="ro-RO" sz="3300" dirty="0" smtClean="0"/>
              <a:t>Imbunatatirea </a:t>
            </a:r>
            <a:r>
              <a:rPr lang="ro-RO" sz="3300" dirty="0"/>
              <a:t>gestiunii financiare</a:t>
            </a:r>
          </a:p>
        </p:txBody>
      </p:sp>
      <p:sp>
        <p:nvSpPr>
          <p:cNvPr id="4" name="Slide Number Placeholder 3"/>
          <p:cNvSpPr>
            <a:spLocks noGrp="1"/>
          </p:cNvSpPr>
          <p:nvPr>
            <p:ph type="sldNum" sz="quarter" idx="12"/>
          </p:nvPr>
        </p:nvSpPr>
        <p:spPr/>
        <p:txBody>
          <a:bodyPr/>
          <a:lstStyle/>
          <a:p>
            <a:fld id="{47AA3A6B-0EEB-45C3-91F3-105D1DCA536C}" type="slidenum">
              <a:rPr lang="en-US" smtClean="0"/>
              <a:pPr/>
              <a:t>16</a:t>
            </a:fld>
            <a:endParaRPr lang="en-US"/>
          </a:p>
        </p:txBody>
      </p:sp>
      <p:sp>
        <p:nvSpPr>
          <p:cNvPr id="3" name="TextBox 2"/>
          <p:cNvSpPr txBox="1"/>
          <p:nvPr/>
        </p:nvSpPr>
        <p:spPr>
          <a:xfrm>
            <a:off x="755576" y="1988840"/>
            <a:ext cx="7488832" cy="4401205"/>
          </a:xfrm>
          <a:prstGeom prst="rect">
            <a:avLst/>
          </a:prstGeom>
          <a:noFill/>
        </p:spPr>
        <p:txBody>
          <a:bodyPr wrap="square" rtlCol="0">
            <a:spAutoFit/>
          </a:bodyPr>
          <a:lstStyle/>
          <a:p>
            <a:pPr marL="457200" indent="-457200">
              <a:buFont typeface="Arial" pitchFamily="34" charset="0"/>
              <a:buChar char="•"/>
            </a:pPr>
            <a:r>
              <a:rPr lang="ro-RO" sz="2800" dirty="0" smtClean="0"/>
              <a:t>Evaluarea discount-urilor comerciale vs costul unui imprumut de capital de lucru</a:t>
            </a:r>
          </a:p>
          <a:p>
            <a:pPr marL="457200" indent="-457200">
              <a:buFont typeface="Arial" pitchFamily="34" charset="0"/>
              <a:buChar char="•"/>
            </a:pPr>
            <a:r>
              <a:rPr lang="ro-RO" sz="2800" dirty="0" smtClean="0"/>
              <a:t>Evaluarea impactului formarii stocurilor asupra costurilor de productie (opportunity costs)</a:t>
            </a:r>
          </a:p>
          <a:p>
            <a:pPr marL="457200" indent="-457200">
              <a:buFont typeface="Arial" pitchFamily="34" charset="0"/>
              <a:buChar char="•"/>
            </a:pPr>
            <a:r>
              <a:rPr lang="ro-RO" sz="2800" dirty="0" smtClean="0"/>
              <a:t>Gestionarea activa a trezoreriei in cazul unei expansiuni optimiste a productiei (de ex un nou retailer sau un nou distribuitor national) sau a extinderii prin modele inovatoare de distributie</a:t>
            </a:r>
          </a:p>
          <a:p>
            <a:endParaRPr lang="en-US" sz="2800" dirty="0"/>
          </a:p>
        </p:txBody>
      </p:sp>
      <p:pic>
        <p:nvPicPr>
          <p:cNvPr id="5" name="Picture 2" descr="C:\Users\radu.pop\Desktop\plafar-sigla.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63888" y="6323553"/>
            <a:ext cx="1228369" cy="48602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143726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800" dirty="0"/>
              <a:t>II. Strategia si Planului de </a:t>
            </a:r>
            <a:r>
              <a:rPr lang="ro-RO" sz="3800" dirty="0" smtClean="0"/>
              <a:t>actiune (6/</a:t>
            </a:r>
            <a:r>
              <a:rPr lang="en-US" sz="3800" dirty="0" smtClean="0"/>
              <a:t>7</a:t>
            </a:r>
            <a:r>
              <a:rPr lang="ro-RO" sz="3800" dirty="0" smtClean="0"/>
              <a:t>)</a:t>
            </a:r>
            <a:r>
              <a:rPr lang="ro-RO" sz="3800" dirty="0"/>
              <a:t/>
            </a:r>
            <a:br>
              <a:rPr lang="ro-RO" sz="3800" dirty="0"/>
            </a:br>
            <a:r>
              <a:rPr lang="ro-RO" sz="3300" dirty="0" smtClean="0"/>
              <a:t>Atragere Fonduri UE</a:t>
            </a:r>
            <a:endParaRPr lang="en-US" sz="3300" dirty="0"/>
          </a:p>
        </p:txBody>
      </p:sp>
      <p:sp>
        <p:nvSpPr>
          <p:cNvPr id="4" name="Slide Number Placeholder 3"/>
          <p:cNvSpPr>
            <a:spLocks noGrp="1"/>
          </p:cNvSpPr>
          <p:nvPr>
            <p:ph type="sldNum" sz="quarter" idx="12"/>
          </p:nvPr>
        </p:nvSpPr>
        <p:spPr/>
        <p:txBody>
          <a:bodyPr/>
          <a:lstStyle/>
          <a:p>
            <a:fld id="{47AA3A6B-0EEB-45C3-91F3-105D1DCA536C}" type="slidenum">
              <a:rPr lang="en-US" smtClean="0"/>
              <a:pPr/>
              <a:t>17</a:t>
            </a:fld>
            <a:endParaRPr lang="en-US"/>
          </a:p>
        </p:txBody>
      </p:sp>
      <p:sp>
        <p:nvSpPr>
          <p:cNvPr id="3" name="TextBox 2"/>
          <p:cNvSpPr txBox="1"/>
          <p:nvPr/>
        </p:nvSpPr>
        <p:spPr>
          <a:xfrm>
            <a:off x="755576" y="1700808"/>
            <a:ext cx="7488832" cy="3970318"/>
          </a:xfrm>
          <a:prstGeom prst="rect">
            <a:avLst/>
          </a:prstGeom>
          <a:noFill/>
        </p:spPr>
        <p:txBody>
          <a:bodyPr wrap="square" rtlCol="0">
            <a:spAutoFit/>
          </a:bodyPr>
          <a:lstStyle/>
          <a:p>
            <a:pPr marL="457200" indent="-457200">
              <a:buFont typeface="Arial" pitchFamily="34" charset="0"/>
              <a:buChar char="•"/>
            </a:pPr>
            <a:r>
              <a:rPr lang="ro-RO" sz="2800" dirty="0" smtClean="0"/>
              <a:t>Evaluarea oportunitatilor de utilizare Fonduri UE pentru arii de business adiacente:</a:t>
            </a:r>
          </a:p>
          <a:p>
            <a:pPr marL="457200" indent="-457200">
              <a:buFont typeface="Arial" pitchFamily="34" charset="0"/>
              <a:buChar char="•"/>
            </a:pPr>
            <a:r>
              <a:rPr lang="ro-RO" sz="2800" dirty="0"/>
              <a:t>	</a:t>
            </a:r>
            <a:r>
              <a:rPr lang="ro-RO" sz="2800" dirty="0" smtClean="0"/>
              <a:t>Cultura plantelor Rast</a:t>
            </a:r>
          </a:p>
          <a:p>
            <a:pPr marL="457200" indent="-457200">
              <a:buFont typeface="Arial" pitchFamily="34" charset="0"/>
              <a:buChar char="•"/>
            </a:pPr>
            <a:r>
              <a:rPr lang="ro-RO" sz="2800" dirty="0"/>
              <a:t>	</a:t>
            </a:r>
            <a:r>
              <a:rPr lang="ro-RO" sz="2800" dirty="0" smtClean="0"/>
              <a:t>Linie productie ‘bio’</a:t>
            </a:r>
          </a:p>
          <a:p>
            <a:pPr marL="457200" indent="-457200">
              <a:buFont typeface="Arial" pitchFamily="34" charset="0"/>
              <a:buChar char="•"/>
            </a:pPr>
            <a:r>
              <a:rPr lang="ro-RO" sz="2800" dirty="0"/>
              <a:t>	</a:t>
            </a:r>
            <a:r>
              <a:rPr lang="ro-RO" sz="2800" dirty="0" smtClean="0"/>
              <a:t>Extindere linii de business</a:t>
            </a:r>
          </a:p>
          <a:p>
            <a:pPr marL="457200" indent="-457200">
              <a:buFont typeface="Arial" pitchFamily="34" charset="0"/>
              <a:buChar char="•"/>
            </a:pPr>
            <a:r>
              <a:rPr lang="ro-RO" sz="2800" dirty="0" smtClean="0"/>
              <a:t>Contractarea unui consultant (plata majoritara - comision de succes)</a:t>
            </a:r>
          </a:p>
          <a:p>
            <a:pPr marL="457200" indent="-457200">
              <a:buFont typeface="Arial" pitchFamily="34" charset="0"/>
              <a:buChar char="•"/>
            </a:pPr>
            <a:r>
              <a:rPr lang="ro-RO" sz="2800" dirty="0" smtClean="0"/>
              <a:t>Contractarea unei banci pentru co-finantare</a:t>
            </a:r>
          </a:p>
          <a:p>
            <a:endParaRPr lang="en-US" sz="2800" dirty="0"/>
          </a:p>
        </p:txBody>
      </p:sp>
      <p:pic>
        <p:nvPicPr>
          <p:cNvPr id="5" name="Picture 2" descr="C:\Users\radu.pop\Desktop\plafar-sigla.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63888" y="6323553"/>
            <a:ext cx="1228369" cy="48602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026051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800" dirty="0"/>
              <a:t>II. Strategia si </a:t>
            </a:r>
            <a:r>
              <a:rPr lang="ro-RO" sz="3800" dirty="0" smtClean="0"/>
              <a:t>Planul </a:t>
            </a:r>
            <a:r>
              <a:rPr lang="ro-RO" sz="3800" dirty="0"/>
              <a:t>de </a:t>
            </a:r>
            <a:r>
              <a:rPr lang="ro-RO" sz="3800" dirty="0" smtClean="0"/>
              <a:t>actiune (</a:t>
            </a:r>
            <a:r>
              <a:rPr lang="en-US" sz="3800" dirty="0" smtClean="0"/>
              <a:t>7</a:t>
            </a:r>
            <a:r>
              <a:rPr lang="ro-RO" sz="3800" dirty="0" smtClean="0"/>
              <a:t>/</a:t>
            </a:r>
            <a:r>
              <a:rPr lang="en-US" sz="3800" dirty="0" smtClean="0"/>
              <a:t>7</a:t>
            </a:r>
            <a:r>
              <a:rPr lang="ro-RO" sz="3800" dirty="0" smtClean="0"/>
              <a:t>)</a:t>
            </a:r>
            <a:r>
              <a:rPr lang="ro-RO" sz="3800" dirty="0"/>
              <a:t/>
            </a:r>
            <a:br>
              <a:rPr lang="ro-RO" sz="3800" dirty="0"/>
            </a:br>
            <a:r>
              <a:rPr lang="ro-RO" sz="3300" dirty="0" smtClean="0"/>
              <a:t>Calendar</a:t>
            </a:r>
            <a:endParaRPr lang="en-US" sz="3300" dirty="0"/>
          </a:p>
        </p:txBody>
      </p:sp>
      <p:sp>
        <p:nvSpPr>
          <p:cNvPr id="5" name="Slide Number Placeholder 4"/>
          <p:cNvSpPr>
            <a:spLocks noGrp="1"/>
          </p:cNvSpPr>
          <p:nvPr>
            <p:ph type="sldNum" sz="quarter" idx="12"/>
          </p:nvPr>
        </p:nvSpPr>
        <p:spPr/>
        <p:txBody>
          <a:bodyPr/>
          <a:lstStyle/>
          <a:p>
            <a:fld id="{47AA3A6B-0EEB-45C3-91F3-105D1DCA536C}" type="slidenum">
              <a:rPr lang="en-US" smtClean="0"/>
              <a:pPr/>
              <a:t>18</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xmlns="" val="3444302596"/>
              </p:ext>
            </p:extLst>
          </p:nvPr>
        </p:nvGraphicFramePr>
        <p:xfrm>
          <a:off x="359532" y="1556792"/>
          <a:ext cx="7992887" cy="3571453"/>
        </p:xfrm>
        <a:graphic>
          <a:graphicData uri="http://schemas.openxmlformats.org/drawingml/2006/table">
            <a:tbl>
              <a:tblPr/>
              <a:tblGrid>
                <a:gridCol w="1776198"/>
                <a:gridCol w="1998221"/>
                <a:gridCol w="1110123"/>
                <a:gridCol w="3108345"/>
              </a:tblGrid>
              <a:tr h="604867">
                <a:tc>
                  <a:txBody>
                    <a:bodyPr/>
                    <a:lstStyle/>
                    <a:p>
                      <a:pPr algn="ctr" fontAlgn="b"/>
                      <a:r>
                        <a:rPr lang="en-US" sz="1000" b="1" i="0" u="sng" strike="noStrike" dirty="0" err="1">
                          <a:solidFill>
                            <a:srgbClr val="000000"/>
                          </a:solidFill>
                          <a:effectLst/>
                          <a:latin typeface="Arial"/>
                        </a:rPr>
                        <a:t>Obiectiv</a:t>
                      </a:r>
                      <a:endParaRPr lang="en-US" sz="1000" b="1" i="0" u="sng"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sng" strike="noStrike" dirty="0" smtClean="0">
                          <a:solidFill>
                            <a:srgbClr val="000000"/>
                          </a:solidFill>
                          <a:effectLst/>
                          <a:latin typeface="Arial"/>
                        </a:rPr>
                        <a:t>Calendar / Deadline</a:t>
                      </a:r>
                      <a:endParaRPr lang="en-US" sz="1000" b="1" i="0" u="sng"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sng" strike="noStrike" dirty="0" err="1">
                          <a:solidFill>
                            <a:srgbClr val="000000"/>
                          </a:solidFill>
                          <a:effectLst/>
                          <a:latin typeface="Arial"/>
                        </a:rPr>
                        <a:t>Responsabilitate</a:t>
                      </a:r>
                      <a:endParaRPr lang="en-US" sz="1000" b="1" i="0" u="sng"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sng" strike="noStrike" dirty="0" err="1">
                          <a:solidFill>
                            <a:srgbClr val="000000"/>
                          </a:solidFill>
                          <a:effectLst/>
                          <a:latin typeface="Arial"/>
                        </a:rPr>
                        <a:t>Conditii</a:t>
                      </a:r>
                      <a:r>
                        <a:rPr lang="en-US" sz="1000" b="1" i="0" u="sng" strike="noStrike" dirty="0">
                          <a:solidFill>
                            <a:srgbClr val="000000"/>
                          </a:solidFill>
                          <a:effectLst/>
                          <a:latin typeface="Arial"/>
                        </a:rPr>
                        <a:t> </a:t>
                      </a:r>
                      <a:r>
                        <a:rPr lang="en-US" sz="1000" b="1" i="0" u="sng" strike="noStrike" dirty="0" err="1" smtClean="0">
                          <a:solidFill>
                            <a:srgbClr val="000000"/>
                          </a:solidFill>
                          <a:effectLst/>
                          <a:latin typeface="Arial"/>
                        </a:rPr>
                        <a:t>precedente</a:t>
                      </a:r>
                      <a:r>
                        <a:rPr lang="ro-RO" sz="1000" b="1" i="0" u="sng" strike="noStrike" dirty="0" smtClean="0">
                          <a:solidFill>
                            <a:srgbClr val="000000"/>
                          </a:solidFill>
                          <a:effectLst/>
                          <a:latin typeface="Arial"/>
                        </a:rPr>
                        <a:t> / Observatii </a:t>
                      </a:r>
                      <a:endParaRPr lang="en-US" sz="1000" b="1" i="0" u="sng" strike="noStrike" dirty="0">
                        <a:solidFill>
                          <a:srgbClr val="000000"/>
                        </a:solidFill>
                        <a:effectLst/>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04867">
                <a:tc>
                  <a:txBody>
                    <a:bodyPr/>
                    <a:lstStyle/>
                    <a:p>
                      <a:pPr algn="ctr" fontAlgn="b"/>
                      <a:r>
                        <a:rPr lang="ro-RO" sz="1000" b="0" i="0" u="none" strike="noStrike" dirty="0" smtClean="0">
                          <a:solidFill>
                            <a:srgbClr val="000000"/>
                          </a:solidFill>
                          <a:effectLst/>
                          <a:latin typeface="Arial"/>
                        </a:rPr>
                        <a:t>1.</a:t>
                      </a:r>
                      <a:r>
                        <a:rPr lang="en-US" sz="1000" b="0" i="0" u="none" strike="noStrike" dirty="0" smtClean="0">
                          <a:solidFill>
                            <a:srgbClr val="000000"/>
                          </a:solidFill>
                          <a:effectLst/>
                          <a:latin typeface="Arial"/>
                        </a:rPr>
                        <a:t> </a:t>
                      </a:r>
                      <a:r>
                        <a:rPr lang="en-US" sz="1000" b="0" i="0" u="none" strike="noStrike" dirty="0" err="1" smtClean="0">
                          <a:solidFill>
                            <a:srgbClr val="000000"/>
                          </a:solidFill>
                          <a:effectLst/>
                          <a:latin typeface="Arial"/>
                        </a:rPr>
                        <a:t>Definirea</a:t>
                      </a:r>
                      <a:r>
                        <a:rPr lang="en-US" sz="1000" b="0" i="0" u="none" strike="noStrike" dirty="0" smtClean="0">
                          <a:solidFill>
                            <a:srgbClr val="000000"/>
                          </a:solidFill>
                          <a:effectLst/>
                          <a:latin typeface="Arial"/>
                        </a:rPr>
                        <a:t> </a:t>
                      </a:r>
                      <a:r>
                        <a:rPr lang="en-US" sz="1000" b="0" i="0" u="none" strike="noStrike" dirty="0" err="1" smtClean="0">
                          <a:solidFill>
                            <a:srgbClr val="000000"/>
                          </a:solidFill>
                          <a:effectLst/>
                          <a:latin typeface="Arial"/>
                        </a:rPr>
                        <a:t>Strategiei</a:t>
                      </a:r>
                      <a:r>
                        <a:rPr lang="en-US" sz="1000" b="0" i="0" u="none" strike="noStrike" baseline="0" dirty="0" smtClean="0">
                          <a:solidFill>
                            <a:srgbClr val="000000"/>
                          </a:solidFill>
                          <a:effectLst/>
                          <a:latin typeface="Arial"/>
                        </a:rPr>
                        <a:t> </a:t>
                      </a:r>
                      <a:r>
                        <a:rPr lang="en-US" sz="1000" b="0" i="0" u="none" strike="noStrike" baseline="0" dirty="0" err="1" smtClean="0">
                          <a:solidFill>
                            <a:srgbClr val="000000"/>
                          </a:solidFill>
                          <a:effectLst/>
                          <a:latin typeface="Arial"/>
                        </a:rPr>
                        <a:t>si</a:t>
                      </a:r>
                      <a:r>
                        <a:rPr lang="en-US" sz="1000" b="0" i="0" u="none" strike="noStrike" baseline="0" dirty="0" smtClean="0">
                          <a:solidFill>
                            <a:srgbClr val="000000"/>
                          </a:solidFill>
                          <a:effectLst/>
                          <a:latin typeface="Arial"/>
                        </a:rPr>
                        <a:t> </a:t>
                      </a:r>
                      <a:r>
                        <a:rPr lang="ro-RO" sz="1000" b="0" i="0" u="none" strike="noStrike" baseline="0" dirty="0" smtClean="0">
                          <a:solidFill>
                            <a:srgbClr val="000000"/>
                          </a:solidFill>
                          <a:effectLst/>
                          <a:latin typeface="Arial"/>
                        </a:rPr>
                        <a:t>a  P</a:t>
                      </a:r>
                      <a:r>
                        <a:rPr lang="en-US" sz="1000" b="0" i="0" u="none" strike="noStrike" baseline="0" dirty="0" err="1" smtClean="0">
                          <a:solidFill>
                            <a:srgbClr val="000000"/>
                          </a:solidFill>
                          <a:effectLst/>
                          <a:latin typeface="Arial"/>
                        </a:rPr>
                        <a:t>lanului</a:t>
                      </a:r>
                      <a:r>
                        <a:rPr lang="en-US" sz="1000" b="0" i="0" u="none" strike="noStrike" baseline="0" dirty="0" smtClean="0">
                          <a:solidFill>
                            <a:srgbClr val="000000"/>
                          </a:solidFill>
                          <a:effectLst/>
                          <a:latin typeface="Arial"/>
                        </a:rPr>
                        <a:t> de </a:t>
                      </a:r>
                      <a:r>
                        <a:rPr lang="ro-RO" sz="1000" b="0" i="0" u="none" strike="noStrike" baseline="0" dirty="0" smtClean="0">
                          <a:solidFill>
                            <a:srgbClr val="000000"/>
                          </a:solidFill>
                          <a:effectLst/>
                          <a:latin typeface="Arial"/>
                        </a:rPr>
                        <a:t>A</a:t>
                      </a:r>
                      <a:r>
                        <a:rPr lang="en-US" sz="1000" b="0" i="0" u="none" strike="noStrike" baseline="0" dirty="0" err="1" smtClean="0">
                          <a:solidFill>
                            <a:srgbClr val="000000"/>
                          </a:solidFill>
                          <a:effectLst/>
                          <a:latin typeface="Arial"/>
                        </a:rPr>
                        <a:t>ctiun</a:t>
                      </a:r>
                      <a:r>
                        <a:rPr lang="ro-RO" sz="1000" b="0" i="0" u="none" strike="noStrike" baseline="0" dirty="0" smtClean="0">
                          <a:solidFill>
                            <a:srgbClr val="000000"/>
                          </a:solidFill>
                          <a:effectLst/>
                          <a:latin typeface="Arial"/>
                        </a:rPr>
                        <a:t>e</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o-RO" sz="1000" b="0" i="0" u="none" strike="noStrike" dirty="0" smtClean="0">
                          <a:solidFill>
                            <a:srgbClr val="000000"/>
                          </a:solidFill>
                          <a:effectLst/>
                          <a:latin typeface="Arial"/>
                        </a:rPr>
                        <a:t>120 de zile</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o-RO" sz="1000" b="0" i="0" u="none" strike="noStrike" baseline="0" dirty="0" smtClean="0">
                          <a:solidFill>
                            <a:srgbClr val="000000"/>
                          </a:solidFill>
                          <a:effectLst/>
                          <a:latin typeface="Arial"/>
                        </a:rPr>
                        <a:t>C.A si D.G. </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o-RO" sz="1000" b="0" i="0" u="none" strike="noStrike" baseline="0" dirty="0" smtClean="0">
                          <a:solidFill>
                            <a:srgbClr val="000000"/>
                          </a:solidFill>
                          <a:effectLst/>
                          <a:latin typeface="Arial"/>
                        </a:rPr>
                        <a:t>Strategia si Planul de actiune vor fi detaliate in Componenta de Management a Planului de Administrare – elaborată si asumată  de Directorul General si aprobată de către C.A. </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04867">
                <a:tc>
                  <a:txBody>
                    <a:bodyPr/>
                    <a:lstStyle/>
                    <a:p>
                      <a:pPr algn="ctr" fontAlgn="b"/>
                      <a:r>
                        <a:rPr lang="en-US" sz="1000" b="0" i="0" u="none" strike="noStrike" dirty="0" smtClean="0">
                          <a:solidFill>
                            <a:srgbClr val="000000"/>
                          </a:solidFill>
                          <a:effectLst/>
                          <a:latin typeface="Arial"/>
                        </a:rPr>
                        <a:t>2. </a:t>
                      </a:r>
                      <a:r>
                        <a:rPr lang="en-US" sz="1000" b="0" i="0" u="none" strike="noStrike" dirty="0" err="1" smtClean="0">
                          <a:solidFill>
                            <a:srgbClr val="000000"/>
                          </a:solidFill>
                          <a:effectLst/>
                          <a:latin typeface="Arial"/>
                        </a:rPr>
                        <a:t>Agrearea</a:t>
                      </a:r>
                      <a:r>
                        <a:rPr lang="en-US" sz="1000" b="0" i="0" u="none" strike="noStrike" baseline="0" dirty="0" smtClean="0">
                          <a:solidFill>
                            <a:srgbClr val="000000"/>
                          </a:solidFill>
                          <a:effectLst/>
                          <a:latin typeface="Arial"/>
                        </a:rPr>
                        <a:t> </a:t>
                      </a:r>
                      <a:r>
                        <a:rPr lang="en-US" sz="1000" b="0" i="0" u="none" strike="noStrike" baseline="0" dirty="0" err="1" smtClean="0">
                          <a:solidFill>
                            <a:srgbClr val="000000"/>
                          </a:solidFill>
                          <a:effectLst/>
                          <a:latin typeface="Arial"/>
                        </a:rPr>
                        <a:t>tintelor</a:t>
                      </a:r>
                      <a:r>
                        <a:rPr lang="en-US" sz="1000" b="0" i="0" u="none" strike="noStrike" baseline="0" dirty="0" smtClean="0">
                          <a:solidFill>
                            <a:srgbClr val="000000"/>
                          </a:solidFill>
                          <a:effectLst/>
                          <a:latin typeface="Arial"/>
                        </a:rPr>
                        <a:t> de </a:t>
                      </a:r>
                      <a:r>
                        <a:rPr lang="en-US" sz="1000" b="0" i="0" u="none" strike="noStrike" baseline="0" dirty="0" err="1" smtClean="0">
                          <a:solidFill>
                            <a:srgbClr val="000000"/>
                          </a:solidFill>
                          <a:effectLst/>
                          <a:latin typeface="Arial"/>
                        </a:rPr>
                        <a:t>performanta</a:t>
                      </a:r>
                      <a:r>
                        <a:rPr lang="en-US" sz="1000" b="0" i="0" u="none" strike="noStrike" baseline="0" dirty="0" smtClean="0">
                          <a:solidFill>
                            <a:srgbClr val="000000"/>
                          </a:solidFill>
                          <a:effectLst/>
                          <a:latin typeface="Arial"/>
                        </a:rPr>
                        <a:t> </a:t>
                      </a:r>
                      <a:r>
                        <a:rPr lang="en-US" sz="1000" b="0" i="0" u="none" strike="noStrike" baseline="0" dirty="0" err="1" smtClean="0">
                          <a:solidFill>
                            <a:srgbClr val="000000"/>
                          </a:solidFill>
                          <a:effectLst/>
                          <a:latin typeface="Arial"/>
                        </a:rPr>
                        <a:t>financiar</a:t>
                      </a:r>
                      <a:r>
                        <a:rPr lang="ro-RO" sz="1000" b="0" i="0" u="none" strike="noStrike" baseline="0" dirty="0" smtClean="0">
                          <a:solidFill>
                            <a:srgbClr val="000000"/>
                          </a:solidFill>
                          <a:effectLst/>
                          <a:latin typeface="Arial"/>
                        </a:rPr>
                        <a:t>a</a:t>
                      </a:r>
                      <a:r>
                        <a:rPr lang="en-US" sz="1000" b="0" i="0" u="none" strike="noStrike" baseline="0" dirty="0" smtClean="0">
                          <a:solidFill>
                            <a:srgbClr val="000000"/>
                          </a:solidFill>
                          <a:effectLst/>
                          <a:latin typeface="Arial"/>
                        </a:rPr>
                        <a:t> </a:t>
                      </a:r>
                      <a:r>
                        <a:rPr lang="en-US" sz="1000" b="0" i="0" u="none" strike="noStrike" baseline="0" dirty="0" err="1" smtClean="0">
                          <a:solidFill>
                            <a:srgbClr val="000000"/>
                          </a:solidFill>
                          <a:effectLst/>
                          <a:latin typeface="Arial"/>
                        </a:rPr>
                        <a:t>si</a:t>
                      </a:r>
                      <a:r>
                        <a:rPr lang="en-US" sz="1000" b="0" i="0" u="none" strike="noStrike" baseline="0" dirty="0" smtClean="0">
                          <a:solidFill>
                            <a:srgbClr val="000000"/>
                          </a:solidFill>
                          <a:effectLst/>
                          <a:latin typeface="Arial"/>
                        </a:rPr>
                        <a:t> non-</a:t>
                      </a:r>
                      <a:r>
                        <a:rPr lang="en-US" sz="1000" b="0" i="0" u="none" strike="noStrike" baseline="0" dirty="0" err="1" smtClean="0">
                          <a:solidFill>
                            <a:srgbClr val="000000"/>
                          </a:solidFill>
                          <a:effectLst/>
                          <a:latin typeface="Arial"/>
                        </a:rPr>
                        <a:t>financiar</a:t>
                      </a:r>
                      <a:r>
                        <a:rPr lang="ro-RO" sz="1000" b="0" i="0" u="none" strike="noStrike" baseline="0" dirty="0" smtClean="0">
                          <a:solidFill>
                            <a:srgbClr val="000000"/>
                          </a:solidFill>
                          <a:effectLst/>
                          <a:latin typeface="Arial"/>
                        </a:rPr>
                        <a:t>a</a:t>
                      </a:r>
                      <a:r>
                        <a:rPr lang="en-US" sz="1000" b="0" i="0" u="none" strike="noStrike" baseline="0" dirty="0" smtClean="0">
                          <a:solidFill>
                            <a:srgbClr val="000000"/>
                          </a:solidFill>
                          <a:effectLst/>
                          <a:latin typeface="Arial"/>
                        </a:rPr>
                        <a:t> ale </a:t>
                      </a:r>
                      <a:r>
                        <a:rPr lang="en-US" sz="1000" b="0" i="0" u="none" strike="noStrike" baseline="0" dirty="0" err="1" smtClean="0">
                          <a:solidFill>
                            <a:srgbClr val="000000"/>
                          </a:solidFill>
                          <a:effectLst/>
                          <a:latin typeface="Arial"/>
                        </a:rPr>
                        <a:t>Directorul</a:t>
                      </a:r>
                      <a:r>
                        <a:rPr lang="ro-RO" sz="1000" b="0" i="0" u="none" strike="noStrike" baseline="0" dirty="0" smtClean="0">
                          <a:solidFill>
                            <a:srgbClr val="000000"/>
                          </a:solidFill>
                          <a:effectLst/>
                          <a:latin typeface="Arial"/>
                        </a:rPr>
                        <a:t>u</a:t>
                      </a:r>
                      <a:r>
                        <a:rPr lang="en-US" sz="1000" b="0" i="0" u="none" strike="noStrike" baseline="0" dirty="0" err="1" smtClean="0">
                          <a:solidFill>
                            <a:srgbClr val="000000"/>
                          </a:solidFill>
                          <a:effectLst/>
                          <a:latin typeface="Arial"/>
                        </a:rPr>
                        <a:t>i</a:t>
                      </a:r>
                      <a:r>
                        <a:rPr lang="en-US" sz="1000" b="0" i="0" u="none" strike="noStrike" baseline="0" dirty="0" smtClean="0">
                          <a:solidFill>
                            <a:srgbClr val="000000"/>
                          </a:solidFill>
                          <a:effectLst/>
                          <a:latin typeface="Arial"/>
                        </a:rPr>
                        <a:t> General    </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o-RO" sz="1000" b="0" i="0" u="none" strike="noStrike" dirty="0" smtClean="0">
                          <a:solidFill>
                            <a:srgbClr val="000000"/>
                          </a:solidFill>
                          <a:effectLst/>
                          <a:latin typeface="Arial"/>
                        </a:rPr>
                        <a:t>140 de zile</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o-RO" sz="1000" b="0" i="0" u="none" strike="noStrike" dirty="0" smtClean="0">
                          <a:solidFill>
                            <a:srgbClr val="000000"/>
                          </a:solidFill>
                          <a:effectLst/>
                          <a:latin typeface="Arial"/>
                        </a:rPr>
                        <a:t>C.A. Si DG</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smtClean="0">
                          <a:solidFill>
                            <a:srgbClr val="000000"/>
                          </a:solidFill>
                          <a:effectLst/>
                          <a:latin typeface="Arial"/>
                        </a:rPr>
                        <a:t>In </a:t>
                      </a:r>
                      <a:r>
                        <a:rPr lang="en-US" sz="1000" b="0" i="0" u="none" strike="noStrike" dirty="0" err="1" smtClean="0">
                          <a:solidFill>
                            <a:srgbClr val="000000"/>
                          </a:solidFill>
                          <a:effectLst/>
                          <a:latin typeface="Arial"/>
                        </a:rPr>
                        <a:t>baza</a:t>
                      </a:r>
                      <a:r>
                        <a:rPr lang="en-US" sz="1000" b="0" i="0" u="none" strike="noStrike" baseline="0" dirty="0" smtClean="0">
                          <a:solidFill>
                            <a:srgbClr val="000000"/>
                          </a:solidFill>
                          <a:effectLst/>
                          <a:latin typeface="Arial"/>
                        </a:rPr>
                        <a:t>  </a:t>
                      </a:r>
                      <a:r>
                        <a:rPr lang="en-US" sz="1000" b="0" i="0" u="none" strike="noStrike" baseline="0" dirty="0" err="1" smtClean="0">
                          <a:solidFill>
                            <a:srgbClr val="000000"/>
                          </a:solidFill>
                          <a:effectLst/>
                          <a:latin typeface="Arial"/>
                        </a:rPr>
                        <a:t>componentei</a:t>
                      </a:r>
                      <a:r>
                        <a:rPr lang="en-US" sz="1000" b="0" i="0" u="none" strike="noStrike" baseline="0" dirty="0" smtClean="0">
                          <a:solidFill>
                            <a:srgbClr val="000000"/>
                          </a:solidFill>
                          <a:effectLst/>
                          <a:latin typeface="Arial"/>
                        </a:rPr>
                        <a:t> de manage</a:t>
                      </a:r>
                      <a:r>
                        <a:rPr lang="ro-RO" sz="1000" b="0" i="0" u="none" strike="noStrike" baseline="0" dirty="0" smtClean="0">
                          <a:solidFill>
                            <a:srgbClr val="000000"/>
                          </a:solidFill>
                          <a:effectLst/>
                          <a:latin typeface="Arial"/>
                        </a:rPr>
                        <a:t>m</a:t>
                      </a:r>
                      <a:r>
                        <a:rPr lang="en-US" sz="1000" b="0" i="0" u="none" strike="noStrike" baseline="0" dirty="0" err="1" smtClean="0">
                          <a:solidFill>
                            <a:srgbClr val="000000"/>
                          </a:solidFill>
                          <a:effectLst/>
                          <a:latin typeface="Arial"/>
                        </a:rPr>
                        <a:t>ent</a:t>
                      </a:r>
                      <a:r>
                        <a:rPr lang="ro-RO" sz="1000" b="0" i="0" u="none" strike="noStrike" baseline="0" dirty="0" smtClean="0">
                          <a:solidFill>
                            <a:srgbClr val="000000"/>
                          </a:solidFill>
                          <a:effectLst/>
                          <a:latin typeface="Arial"/>
                        </a:rPr>
                        <a:t> al Planului de Administrare C.A-ul va aproba </a:t>
                      </a:r>
                      <a:r>
                        <a:rPr lang="it-IT" sz="1000" b="0" i="0" u="none" strike="noStrike" baseline="0" dirty="0" smtClean="0">
                          <a:solidFill>
                            <a:srgbClr val="000000"/>
                          </a:solidFill>
                          <a:effectLst/>
                          <a:latin typeface="Arial"/>
                        </a:rPr>
                        <a:t>tintel</a:t>
                      </a:r>
                      <a:r>
                        <a:rPr lang="ro-RO" sz="1000" b="0" i="0" u="none" strike="noStrike" baseline="0" dirty="0" smtClean="0">
                          <a:solidFill>
                            <a:srgbClr val="000000"/>
                          </a:solidFill>
                          <a:effectLst/>
                          <a:latin typeface="Arial"/>
                        </a:rPr>
                        <a:t>e</a:t>
                      </a:r>
                      <a:r>
                        <a:rPr lang="it-IT" sz="1000" b="0" i="0" u="none" strike="noStrike" baseline="0" dirty="0" smtClean="0">
                          <a:solidFill>
                            <a:srgbClr val="000000"/>
                          </a:solidFill>
                          <a:effectLst/>
                          <a:latin typeface="Arial"/>
                        </a:rPr>
                        <a:t> de performanta financiar</a:t>
                      </a:r>
                      <a:r>
                        <a:rPr lang="ro-RO" sz="1000" b="0" i="0" u="none" strike="noStrike" baseline="0" dirty="0" smtClean="0">
                          <a:solidFill>
                            <a:srgbClr val="000000"/>
                          </a:solidFill>
                          <a:effectLst/>
                          <a:latin typeface="Arial"/>
                        </a:rPr>
                        <a:t>a</a:t>
                      </a:r>
                      <a:r>
                        <a:rPr lang="it-IT" sz="1000" b="0" i="0" u="none" strike="noStrike" baseline="0" dirty="0" smtClean="0">
                          <a:solidFill>
                            <a:srgbClr val="000000"/>
                          </a:solidFill>
                          <a:effectLst/>
                          <a:latin typeface="Arial"/>
                        </a:rPr>
                        <a:t> si non-financiar</a:t>
                      </a:r>
                      <a:r>
                        <a:rPr lang="ro-RO" sz="1000" b="0" i="0" u="none" strike="noStrike" baseline="0" dirty="0" smtClean="0">
                          <a:solidFill>
                            <a:srgbClr val="000000"/>
                          </a:solidFill>
                          <a:effectLst/>
                          <a:latin typeface="Arial"/>
                        </a:rPr>
                        <a:t>a</a:t>
                      </a:r>
                      <a:r>
                        <a:rPr lang="it-IT" sz="1000" b="0" i="0" u="none" strike="noStrike" baseline="0" dirty="0" smtClean="0">
                          <a:solidFill>
                            <a:srgbClr val="000000"/>
                          </a:solidFill>
                          <a:effectLst/>
                          <a:latin typeface="Arial"/>
                        </a:rPr>
                        <a:t> ale Directorului General </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3389">
                <a:tc>
                  <a:txBody>
                    <a:bodyPr/>
                    <a:lstStyle/>
                    <a:p>
                      <a:pPr algn="ctr" fontAlgn="b"/>
                      <a:r>
                        <a:rPr lang="en-US" sz="1000" b="0" i="0" u="none" strike="noStrike" dirty="0" smtClean="0">
                          <a:solidFill>
                            <a:srgbClr val="000000"/>
                          </a:solidFill>
                          <a:effectLst/>
                          <a:latin typeface="Arial"/>
                        </a:rPr>
                        <a:t>3</a:t>
                      </a:r>
                      <a:r>
                        <a:rPr lang="ro-RO" sz="1000" b="0" i="0" u="none" strike="noStrike" dirty="0" smtClean="0">
                          <a:solidFill>
                            <a:srgbClr val="000000"/>
                          </a:solidFill>
                          <a:effectLst/>
                          <a:latin typeface="Arial"/>
                        </a:rPr>
                        <a:t> Implementarea</a:t>
                      </a:r>
                      <a:r>
                        <a:rPr lang="ro-RO" sz="1000" b="0" i="0" u="none" strike="noStrike" baseline="0" dirty="0" smtClean="0">
                          <a:solidFill>
                            <a:srgbClr val="000000"/>
                          </a:solidFill>
                          <a:effectLst/>
                          <a:latin typeface="Arial"/>
                        </a:rPr>
                        <a:t> S</a:t>
                      </a:r>
                      <a:r>
                        <a:rPr lang="en-US" sz="1000" b="0" i="0" u="none" strike="noStrike" baseline="0" dirty="0" err="1" smtClean="0">
                          <a:solidFill>
                            <a:srgbClr val="000000"/>
                          </a:solidFill>
                          <a:effectLst/>
                          <a:latin typeface="Arial"/>
                        </a:rPr>
                        <a:t>trategie</a:t>
                      </a:r>
                      <a:r>
                        <a:rPr lang="ro-RO" sz="1000" b="0" i="0" u="none" strike="noStrike" baseline="0" dirty="0" smtClean="0">
                          <a:solidFill>
                            <a:srgbClr val="000000"/>
                          </a:solidFill>
                          <a:effectLst/>
                          <a:latin typeface="Arial"/>
                        </a:rPr>
                        <a:t>i si a Planului de Actiune </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smtClean="0">
                          <a:solidFill>
                            <a:srgbClr val="000000"/>
                          </a:solidFill>
                          <a:effectLst/>
                          <a:latin typeface="Arial"/>
                        </a:rPr>
                        <a:t>Permanent, lunar,</a:t>
                      </a:r>
                      <a:r>
                        <a:rPr lang="en-US" sz="1000" b="0" i="0" u="none" strike="noStrike" baseline="0" dirty="0" smtClean="0">
                          <a:solidFill>
                            <a:srgbClr val="000000"/>
                          </a:solidFill>
                          <a:effectLst/>
                          <a:latin typeface="Arial"/>
                        </a:rPr>
                        <a:t> </a:t>
                      </a:r>
                      <a:r>
                        <a:rPr lang="en-US" sz="1000" b="0" i="0" u="none" strike="noStrike" baseline="0" dirty="0" err="1" smtClean="0">
                          <a:solidFill>
                            <a:srgbClr val="000000"/>
                          </a:solidFill>
                          <a:effectLst/>
                          <a:latin typeface="Arial"/>
                        </a:rPr>
                        <a:t>trimestrial</a:t>
                      </a:r>
                      <a:r>
                        <a:rPr lang="en-US" sz="1000" b="0" i="0" u="none" strike="noStrike" baseline="0" dirty="0" smtClean="0">
                          <a:solidFill>
                            <a:srgbClr val="000000"/>
                          </a:solidFill>
                          <a:effectLst/>
                          <a:latin typeface="Arial"/>
                        </a:rPr>
                        <a:t> </a:t>
                      </a:r>
                      <a:r>
                        <a:rPr lang="en-US" sz="1000" b="0" i="0" u="none" strike="noStrike" baseline="0" dirty="0" err="1" smtClean="0">
                          <a:solidFill>
                            <a:srgbClr val="000000"/>
                          </a:solidFill>
                          <a:effectLst/>
                          <a:latin typeface="Arial"/>
                        </a:rPr>
                        <a:t>si</a:t>
                      </a:r>
                      <a:r>
                        <a:rPr lang="en-US" sz="1000" b="0" i="0" u="none" strike="noStrike" baseline="0" dirty="0" smtClean="0">
                          <a:solidFill>
                            <a:srgbClr val="000000"/>
                          </a:solidFill>
                          <a:effectLst/>
                          <a:latin typeface="Arial"/>
                        </a:rPr>
                        <a:t> </a:t>
                      </a:r>
                      <a:r>
                        <a:rPr lang="en-US" sz="1000" b="0" i="0" u="none" strike="noStrike" baseline="0" dirty="0" err="1" smtClean="0">
                          <a:solidFill>
                            <a:srgbClr val="000000"/>
                          </a:solidFill>
                          <a:effectLst/>
                          <a:latin typeface="Arial"/>
                        </a:rPr>
                        <a:t>anual</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o-RO" sz="1000" b="0" i="0" u="none" strike="noStrike" baseline="0" dirty="0" smtClean="0">
                          <a:solidFill>
                            <a:srgbClr val="000000"/>
                          </a:solidFill>
                          <a:effectLst/>
                          <a:latin typeface="Arial"/>
                        </a:rPr>
                        <a:t>DG si C.A.</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o-RO" sz="1000" b="0" i="0" u="none" strike="noStrike" dirty="0" smtClean="0">
                          <a:solidFill>
                            <a:srgbClr val="000000"/>
                          </a:solidFill>
                          <a:effectLst/>
                          <a:latin typeface="Arial"/>
                        </a:rPr>
                        <a:t>C.A-ul</a:t>
                      </a:r>
                      <a:r>
                        <a:rPr lang="ro-RO" sz="1000" b="0" i="0" u="none" strike="noStrike" baseline="0" dirty="0" smtClean="0">
                          <a:solidFill>
                            <a:srgbClr val="000000"/>
                          </a:solidFill>
                          <a:effectLst/>
                          <a:latin typeface="Arial"/>
                        </a:rPr>
                        <a:t> va supraveghea periodic implementarea Strategiei prin prisma Planului de Administrare, a tintelor de performanta asumate de Directorul General precum si a Bugetul anual de Venituri si Cheltuieli aprobat de catre actionari.  </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7686">
                <a:tc>
                  <a:txBody>
                    <a:bodyPr/>
                    <a:lstStyle/>
                    <a:p>
                      <a:pPr algn="ctr" fontAlgn="b"/>
                      <a:r>
                        <a:rPr lang="en-US" sz="1000" b="0" i="0" u="none" strike="noStrike" dirty="0" smtClean="0">
                          <a:solidFill>
                            <a:srgbClr val="000000"/>
                          </a:solidFill>
                          <a:effectLst/>
                          <a:latin typeface="Arial"/>
                        </a:rPr>
                        <a:t>4</a:t>
                      </a:r>
                      <a:r>
                        <a:rPr lang="ro-RO" sz="1000" b="0" i="0" u="none" strike="noStrike" dirty="0" smtClean="0">
                          <a:solidFill>
                            <a:srgbClr val="000000"/>
                          </a:solidFill>
                          <a:effectLst/>
                          <a:latin typeface="Arial"/>
                        </a:rPr>
                        <a:t>. Actualizare Strategie </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err="1" smtClean="0">
                          <a:solidFill>
                            <a:srgbClr val="000000"/>
                          </a:solidFill>
                          <a:effectLst/>
                          <a:latin typeface="Arial"/>
                        </a:rPr>
                        <a:t>Anual</a:t>
                      </a:r>
                      <a:r>
                        <a:rPr lang="en-US" sz="1000" b="0" i="0" u="none" strike="noStrike" dirty="0" smtClean="0">
                          <a:solidFill>
                            <a:srgbClr val="000000"/>
                          </a:solidFill>
                          <a:effectLst/>
                          <a:latin typeface="Arial"/>
                        </a:rPr>
                        <a:t> </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baseline="0" dirty="0" smtClean="0">
                          <a:solidFill>
                            <a:srgbClr val="000000"/>
                          </a:solidFill>
                          <a:effectLst/>
                          <a:latin typeface="Arial"/>
                        </a:rPr>
                        <a:t>C.A</a:t>
                      </a:r>
                      <a:r>
                        <a:rPr lang="ro-RO" sz="1000" b="0" i="0" u="none" strike="noStrike" baseline="0" dirty="0" smtClean="0">
                          <a:solidFill>
                            <a:srgbClr val="000000"/>
                          </a:solidFill>
                          <a:effectLst/>
                          <a:latin typeface="Arial"/>
                        </a:rPr>
                        <a:t> si D.G. </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04867">
                <a:tc>
                  <a:txBody>
                    <a:bodyPr/>
                    <a:lstStyle/>
                    <a:p>
                      <a:pPr algn="ctr" fontAlgn="b"/>
                      <a:r>
                        <a:rPr lang="en-US" sz="1000" b="0" i="0" u="none" strike="noStrike" dirty="0" smtClean="0">
                          <a:solidFill>
                            <a:srgbClr val="000000"/>
                          </a:solidFill>
                          <a:effectLst/>
                          <a:latin typeface="Arial"/>
                        </a:rPr>
                        <a:t>5. </a:t>
                      </a:r>
                      <a:r>
                        <a:rPr lang="en-US" sz="1000" b="0" i="0" u="none" strike="noStrike" dirty="0" err="1" smtClean="0">
                          <a:solidFill>
                            <a:srgbClr val="000000"/>
                          </a:solidFill>
                          <a:effectLst/>
                          <a:latin typeface="Arial"/>
                        </a:rPr>
                        <a:t>Comunicare</a:t>
                      </a:r>
                      <a:r>
                        <a:rPr lang="en-US" sz="1000" b="0" i="0" u="none" strike="noStrike" dirty="0" smtClean="0">
                          <a:solidFill>
                            <a:srgbClr val="000000"/>
                          </a:solidFill>
                          <a:effectLst/>
                          <a:latin typeface="Arial"/>
                        </a:rPr>
                        <a:t> </a:t>
                      </a:r>
                      <a:r>
                        <a:rPr lang="en-US" sz="1000" b="0" i="0" u="none" strike="noStrike" dirty="0" err="1" smtClean="0">
                          <a:solidFill>
                            <a:srgbClr val="000000"/>
                          </a:solidFill>
                          <a:effectLst/>
                          <a:latin typeface="Arial"/>
                        </a:rPr>
                        <a:t>catre</a:t>
                      </a:r>
                      <a:r>
                        <a:rPr lang="en-US" sz="1000" b="0" i="0" u="none" strike="noStrike" dirty="0" smtClean="0">
                          <a:solidFill>
                            <a:srgbClr val="000000"/>
                          </a:solidFill>
                          <a:effectLst/>
                          <a:latin typeface="Arial"/>
                        </a:rPr>
                        <a:t> </a:t>
                      </a:r>
                      <a:r>
                        <a:rPr lang="en-US" sz="1000" b="0" i="0" u="none" strike="noStrike" dirty="0" err="1" smtClean="0">
                          <a:solidFill>
                            <a:srgbClr val="000000"/>
                          </a:solidFill>
                          <a:effectLst/>
                          <a:latin typeface="Arial"/>
                        </a:rPr>
                        <a:t>actionari</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ro-RO" sz="1000" b="0" i="0" u="none" strike="noStrike" dirty="0" smtClean="0">
                          <a:solidFill>
                            <a:srgbClr val="000000"/>
                          </a:solidFill>
                          <a:effectLst/>
                          <a:latin typeface="Arial"/>
                        </a:rPr>
                        <a:t>Periodic</a:t>
                      </a:r>
                      <a:r>
                        <a:rPr lang="en-US" sz="1000" b="0" i="0" u="none" strike="noStrike" dirty="0" smtClean="0">
                          <a:solidFill>
                            <a:srgbClr val="000000"/>
                          </a:solidFill>
                          <a:effectLst/>
                          <a:latin typeface="Arial"/>
                        </a:rPr>
                        <a:t>:</a:t>
                      </a:r>
                      <a:r>
                        <a:rPr lang="en-US" sz="1000" b="0" i="0" u="none" strike="noStrike" baseline="0" dirty="0" smtClean="0">
                          <a:solidFill>
                            <a:srgbClr val="000000"/>
                          </a:solidFill>
                          <a:effectLst/>
                          <a:latin typeface="Arial"/>
                        </a:rPr>
                        <a:t> </a:t>
                      </a:r>
                      <a:r>
                        <a:rPr lang="ro-RO" sz="1000" b="0" i="0" u="none" strike="noStrike" baseline="0" dirty="0" smtClean="0">
                          <a:solidFill>
                            <a:srgbClr val="000000"/>
                          </a:solidFill>
                          <a:effectLst/>
                          <a:latin typeface="Arial"/>
                        </a:rPr>
                        <a:t>saptamanal, s</a:t>
                      </a:r>
                      <a:r>
                        <a:rPr lang="en-US" sz="1000" b="0" i="0" u="none" strike="noStrike" baseline="0" dirty="0" err="1" smtClean="0">
                          <a:solidFill>
                            <a:srgbClr val="000000"/>
                          </a:solidFill>
                          <a:effectLst/>
                          <a:latin typeface="Arial"/>
                        </a:rPr>
                        <a:t>em</a:t>
                      </a:r>
                      <a:r>
                        <a:rPr lang="ro-RO" sz="1000" b="0" i="0" u="none" strike="noStrike" baseline="0" dirty="0" smtClean="0">
                          <a:solidFill>
                            <a:srgbClr val="000000"/>
                          </a:solidFill>
                          <a:effectLst/>
                          <a:latin typeface="Arial"/>
                        </a:rPr>
                        <a:t>e</a:t>
                      </a:r>
                      <a:r>
                        <a:rPr lang="en-US" sz="1000" b="0" i="0" u="none" strike="noStrike" baseline="0" dirty="0" err="1" smtClean="0">
                          <a:solidFill>
                            <a:srgbClr val="000000"/>
                          </a:solidFill>
                          <a:effectLst/>
                          <a:latin typeface="Arial"/>
                        </a:rPr>
                        <a:t>strial</a:t>
                      </a:r>
                      <a:r>
                        <a:rPr lang="en-US" sz="1000" b="0" i="0" u="none" strike="noStrike" baseline="0" dirty="0" smtClean="0">
                          <a:solidFill>
                            <a:srgbClr val="000000"/>
                          </a:solidFill>
                          <a:effectLst/>
                          <a:latin typeface="Arial"/>
                        </a:rPr>
                        <a:t> </a:t>
                      </a:r>
                      <a:r>
                        <a:rPr lang="en-US" sz="1000" b="0" i="0" u="none" strike="noStrike" baseline="0" dirty="0" err="1" smtClean="0">
                          <a:solidFill>
                            <a:srgbClr val="000000"/>
                          </a:solidFill>
                          <a:effectLst/>
                          <a:latin typeface="Arial"/>
                        </a:rPr>
                        <a:t>si</a:t>
                      </a:r>
                      <a:r>
                        <a:rPr lang="en-US" sz="1000" b="0" i="0" u="none" strike="noStrike" baseline="0" dirty="0" smtClean="0">
                          <a:solidFill>
                            <a:srgbClr val="000000"/>
                          </a:solidFill>
                          <a:effectLst/>
                          <a:latin typeface="Arial"/>
                        </a:rPr>
                        <a:t> </a:t>
                      </a:r>
                      <a:r>
                        <a:rPr lang="en-US" sz="1000" b="0" i="0" u="none" strike="noStrike" baseline="0" dirty="0" err="1" smtClean="0">
                          <a:solidFill>
                            <a:srgbClr val="000000"/>
                          </a:solidFill>
                          <a:effectLst/>
                          <a:latin typeface="Arial"/>
                        </a:rPr>
                        <a:t>anual</a:t>
                      </a:r>
                      <a:endParaRPr lang="en-US" sz="1000" b="0" i="0" u="none" strike="noStrike" baseline="0" dirty="0" smtClean="0">
                        <a:solidFill>
                          <a:srgbClr val="000000"/>
                        </a:solidFill>
                        <a:effectLst/>
                        <a:latin typeface="Arial"/>
                      </a:endParaRPr>
                    </a:p>
                    <a:p>
                      <a:pPr algn="ctr" fontAlgn="b"/>
                      <a:r>
                        <a:rPr lang="en-US" sz="1000" b="0" i="0" u="none" strike="noStrike" baseline="0" dirty="0" smtClean="0">
                          <a:solidFill>
                            <a:srgbClr val="000000"/>
                          </a:solidFill>
                          <a:effectLst/>
                          <a:latin typeface="Arial"/>
                        </a:rPr>
                        <a:t>Ad-hoc: In </a:t>
                      </a:r>
                      <a:r>
                        <a:rPr lang="en-US" sz="1000" b="0" i="0" u="none" strike="noStrike" baseline="0" dirty="0" err="1" smtClean="0">
                          <a:solidFill>
                            <a:srgbClr val="000000"/>
                          </a:solidFill>
                          <a:effectLst/>
                          <a:latin typeface="Arial"/>
                        </a:rPr>
                        <a:t>functie</a:t>
                      </a:r>
                      <a:r>
                        <a:rPr lang="en-US" sz="1000" b="0" i="0" u="none" strike="noStrike" baseline="0" dirty="0" smtClean="0">
                          <a:solidFill>
                            <a:srgbClr val="000000"/>
                          </a:solidFill>
                          <a:effectLst/>
                          <a:latin typeface="Arial"/>
                        </a:rPr>
                        <a:t> de </a:t>
                      </a:r>
                      <a:r>
                        <a:rPr lang="en-US" sz="1000" b="0" i="0" u="none" strike="noStrike" baseline="0" dirty="0" err="1" smtClean="0">
                          <a:solidFill>
                            <a:srgbClr val="000000"/>
                          </a:solidFill>
                          <a:effectLst/>
                          <a:latin typeface="Arial"/>
                        </a:rPr>
                        <a:t>evenimentele</a:t>
                      </a:r>
                      <a:r>
                        <a:rPr lang="en-US" sz="1000" b="0" i="0" u="none" strike="noStrike" baseline="0" dirty="0" smtClean="0">
                          <a:solidFill>
                            <a:srgbClr val="000000"/>
                          </a:solidFill>
                          <a:effectLst/>
                          <a:latin typeface="Arial"/>
                        </a:rPr>
                        <a:t> din </a:t>
                      </a:r>
                      <a:r>
                        <a:rPr lang="en-US" sz="1000" b="0" i="0" u="none" strike="noStrike" baseline="0" dirty="0" err="1" smtClean="0">
                          <a:solidFill>
                            <a:srgbClr val="000000"/>
                          </a:solidFill>
                          <a:effectLst/>
                          <a:latin typeface="Arial"/>
                        </a:rPr>
                        <a:t>viata</a:t>
                      </a:r>
                      <a:r>
                        <a:rPr lang="en-US" sz="1000" b="0" i="0" u="none" strike="noStrike" baseline="0" dirty="0" smtClean="0">
                          <a:solidFill>
                            <a:srgbClr val="000000"/>
                          </a:solidFill>
                          <a:effectLst/>
                          <a:latin typeface="Arial"/>
                        </a:rPr>
                        <a:t> </a:t>
                      </a:r>
                      <a:r>
                        <a:rPr lang="en-US" sz="1000" b="0" i="0" u="none" strike="noStrike" baseline="0" dirty="0" err="1" smtClean="0">
                          <a:solidFill>
                            <a:srgbClr val="000000"/>
                          </a:solidFill>
                          <a:effectLst/>
                          <a:latin typeface="Arial"/>
                        </a:rPr>
                        <a:t>societatii</a:t>
                      </a:r>
                      <a:r>
                        <a:rPr lang="en-US" sz="1000" b="0" i="0" u="none" strike="noStrike" baseline="0" dirty="0" smtClean="0">
                          <a:solidFill>
                            <a:srgbClr val="000000"/>
                          </a:solidFill>
                          <a:effectLst/>
                          <a:latin typeface="Arial"/>
                        </a:rPr>
                        <a:t>.</a:t>
                      </a:r>
                      <a:endParaRPr lang="en-US" sz="1000" b="0" i="0" u="none" strike="noStrike" dirty="0" smtClean="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err="1" smtClean="0">
                          <a:solidFill>
                            <a:srgbClr val="000000"/>
                          </a:solidFill>
                          <a:effectLst/>
                          <a:latin typeface="Arial"/>
                        </a:rPr>
                        <a:t>Presedinte</a:t>
                      </a:r>
                      <a:r>
                        <a:rPr lang="en-US" sz="1000" b="0" i="0" u="none" strike="noStrike" baseline="0" dirty="0" smtClean="0">
                          <a:solidFill>
                            <a:srgbClr val="000000"/>
                          </a:solidFill>
                          <a:effectLst/>
                          <a:latin typeface="Arial"/>
                        </a:rPr>
                        <a:t> C.A. </a:t>
                      </a:r>
                      <a:r>
                        <a:rPr lang="en-US" sz="1000" b="0" i="0" u="none" strike="noStrike" baseline="0" dirty="0" err="1" smtClean="0">
                          <a:solidFill>
                            <a:srgbClr val="000000"/>
                          </a:solidFill>
                          <a:effectLst/>
                          <a:latin typeface="Arial"/>
                        </a:rPr>
                        <a:t>si</a:t>
                      </a:r>
                      <a:r>
                        <a:rPr lang="en-US" sz="1000" b="0" i="0" u="none" strike="noStrike" baseline="0" dirty="0" smtClean="0">
                          <a:solidFill>
                            <a:srgbClr val="000000"/>
                          </a:solidFill>
                          <a:effectLst/>
                          <a:latin typeface="Arial"/>
                        </a:rPr>
                        <a:t> C.A.</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smtClean="0">
                          <a:solidFill>
                            <a:srgbClr val="000000"/>
                          </a:solidFill>
                          <a:effectLst/>
                          <a:latin typeface="Arial"/>
                        </a:rPr>
                        <a:t> </a:t>
                      </a:r>
                      <a:endParaRPr lang="en-US" sz="10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6" name="TextBox 5"/>
          <p:cNvSpPr txBox="1"/>
          <p:nvPr/>
        </p:nvSpPr>
        <p:spPr>
          <a:xfrm>
            <a:off x="755576" y="5301208"/>
            <a:ext cx="7200800" cy="369332"/>
          </a:xfrm>
          <a:prstGeom prst="rect">
            <a:avLst/>
          </a:prstGeom>
          <a:noFill/>
        </p:spPr>
        <p:txBody>
          <a:bodyPr wrap="square" rtlCol="0">
            <a:spAutoFit/>
          </a:bodyPr>
          <a:lstStyle/>
          <a:p>
            <a:r>
              <a:rPr lang="en-US" sz="1000" i="1" dirty="0" smtClean="0"/>
              <a:t>* </a:t>
            </a:r>
            <a:r>
              <a:rPr lang="en-US" sz="1000" i="1" dirty="0" err="1" smtClean="0"/>
              <a:t>va</a:t>
            </a:r>
            <a:r>
              <a:rPr lang="en-US" sz="1000" i="1" dirty="0" smtClean="0"/>
              <a:t> fi </a:t>
            </a:r>
            <a:r>
              <a:rPr lang="en-US" sz="1000" i="1" dirty="0" err="1" smtClean="0"/>
              <a:t>interpetat</a:t>
            </a:r>
            <a:r>
              <a:rPr lang="en-US" sz="1000" i="1" dirty="0" smtClean="0"/>
              <a:t> in </a:t>
            </a:r>
            <a:r>
              <a:rPr lang="en-US" sz="1000" i="1" dirty="0" err="1" smtClean="0"/>
              <a:t>raport</a:t>
            </a:r>
            <a:r>
              <a:rPr lang="en-US" sz="1000" i="1" dirty="0" smtClean="0"/>
              <a:t> cu data de 19 august 2016</a:t>
            </a:r>
            <a:r>
              <a:rPr lang="en-US" dirty="0" smtClean="0"/>
              <a:t> </a:t>
            </a:r>
            <a:endParaRPr lang="en-US" dirty="0"/>
          </a:p>
        </p:txBody>
      </p:sp>
      <p:pic>
        <p:nvPicPr>
          <p:cNvPr id="7" name="Picture 2" descr="C:\Users\radu.pop\Desktop\plafar-sigla.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63888" y="6323553"/>
            <a:ext cx="1228369" cy="48602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5696504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dirty="0" err="1" smtClean="0"/>
              <a:t>III.Managementul</a:t>
            </a:r>
            <a:r>
              <a:rPr lang="en-US" sz="3400" dirty="0" smtClean="0"/>
              <a:t> </a:t>
            </a:r>
            <a:r>
              <a:rPr lang="en-US" sz="3400" dirty="0" err="1" smtClean="0"/>
              <a:t>problemelor</a:t>
            </a:r>
            <a:r>
              <a:rPr lang="en-US" sz="3400" dirty="0" smtClean="0"/>
              <a:t> </a:t>
            </a:r>
            <a:r>
              <a:rPr lang="en-US" sz="3400" dirty="0" err="1" smtClean="0"/>
              <a:t>juridice</a:t>
            </a:r>
            <a:r>
              <a:rPr lang="en-US" sz="3400" dirty="0" smtClean="0"/>
              <a:t>  </a:t>
            </a:r>
            <a:endParaRPr lang="en-US" sz="3400" dirty="0"/>
          </a:p>
        </p:txBody>
      </p:sp>
      <p:sp>
        <p:nvSpPr>
          <p:cNvPr id="3" name="Content Placeholder 2"/>
          <p:cNvSpPr>
            <a:spLocks noGrp="1"/>
          </p:cNvSpPr>
          <p:nvPr>
            <p:ph idx="1"/>
          </p:nvPr>
        </p:nvSpPr>
        <p:spPr>
          <a:xfrm>
            <a:off x="467544" y="1700808"/>
            <a:ext cx="7620000" cy="4800600"/>
          </a:xfrm>
        </p:spPr>
        <p:txBody>
          <a:bodyPr>
            <a:normAutofit/>
          </a:bodyPr>
          <a:lstStyle/>
          <a:p>
            <a:pPr marL="0" indent="0">
              <a:buNone/>
            </a:pPr>
            <a:r>
              <a:rPr lang="ro-RO" dirty="0" smtClean="0"/>
              <a:t>1) </a:t>
            </a:r>
            <a:r>
              <a:rPr lang="en-US" dirty="0" err="1" smtClean="0"/>
              <a:t>Supravegherea</a:t>
            </a:r>
            <a:r>
              <a:rPr lang="en-US" dirty="0" smtClean="0"/>
              <a:t> </a:t>
            </a:r>
            <a:r>
              <a:rPr lang="en-US" dirty="0" err="1" smtClean="0"/>
              <a:t>protejarii</a:t>
            </a:r>
            <a:r>
              <a:rPr lang="en-US" dirty="0" smtClean="0"/>
              <a:t> </a:t>
            </a:r>
            <a:r>
              <a:rPr lang="en-US" dirty="0" err="1" smtClean="0"/>
              <a:t>intereselor</a:t>
            </a:r>
            <a:r>
              <a:rPr lang="en-US" dirty="0" smtClean="0"/>
              <a:t> SN PLAFAR in </a:t>
            </a:r>
            <a:r>
              <a:rPr lang="en-US" dirty="0" err="1" smtClean="0"/>
              <a:t>dosarele</a:t>
            </a:r>
            <a:r>
              <a:rPr lang="en-US" dirty="0"/>
              <a:t> </a:t>
            </a:r>
            <a:r>
              <a:rPr lang="en-US" dirty="0" err="1" smtClean="0"/>
              <a:t>pe</a:t>
            </a:r>
            <a:r>
              <a:rPr lang="en-US" dirty="0" smtClean="0"/>
              <a:t> </a:t>
            </a:r>
            <a:r>
              <a:rPr lang="en-US" dirty="0" err="1" smtClean="0"/>
              <a:t>rol</a:t>
            </a:r>
            <a:endParaRPr lang="en-US" dirty="0" smtClean="0"/>
          </a:p>
          <a:p>
            <a:pPr marL="914400" lvl="1" indent="-514350"/>
            <a:r>
              <a:rPr lang="en-US" dirty="0" err="1" smtClean="0"/>
              <a:t>Litigiul</a:t>
            </a:r>
            <a:r>
              <a:rPr lang="en-US" dirty="0" smtClean="0"/>
              <a:t> cu </a:t>
            </a:r>
            <a:r>
              <a:rPr lang="en-US" dirty="0" err="1" smtClean="0"/>
              <a:t>Plafar</a:t>
            </a:r>
            <a:r>
              <a:rPr lang="en-US" dirty="0" smtClean="0"/>
              <a:t> Retail </a:t>
            </a:r>
          </a:p>
          <a:p>
            <a:pPr marL="914400" lvl="1" indent="-514350"/>
            <a:r>
              <a:rPr lang="en-US" dirty="0" err="1" smtClean="0"/>
              <a:t>Litigiul</a:t>
            </a:r>
            <a:r>
              <a:rPr lang="en-US" dirty="0" smtClean="0"/>
              <a:t> ANAF</a:t>
            </a:r>
            <a:endParaRPr lang="ro-RO" dirty="0" smtClean="0"/>
          </a:p>
          <a:p>
            <a:pPr marL="914400" lvl="1" indent="-514350"/>
            <a:r>
              <a:rPr lang="ro-RO" dirty="0" smtClean="0"/>
              <a:t>Litigiul cu Curtea de Conturi a Romaniei</a:t>
            </a:r>
            <a:endParaRPr lang="en-US" dirty="0" smtClean="0"/>
          </a:p>
          <a:p>
            <a:pPr marL="514350" indent="-514350">
              <a:buNone/>
            </a:pPr>
            <a:r>
              <a:rPr lang="en-US" dirty="0" smtClean="0"/>
              <a:t>2) </a:t>
            </a:r>
            <a:r>
              <a:rPr lang="en-US" dirty="0" err="1" smtClean="0"/>
              <a:t>Intrarea</a:t>
            </a:r>
            <a:r>
              <a:rPr lang="en-US" dirty="0" smtClean="0"/>
              <a:t> in </a:t>
            </a:r>
            <a:r>
              <a:rPr lang="en-US" dirty="0" err="1" smtClean="0"/>
              <a:t>posesie</a:t>
            </a:r>
            <a:r>
              <a:rPr lang="en-US" dirty="0" smtClean="0"/>
              <a:t> </a:t>
            </a:r>
            <a:r>
              <a:rPr lang="en-US" dirty="0" err="1" smtClean="0"/>
              <a:t>si</a:t>
            </a:r>
            <a:r>
              <a:rPr lang="en-US" dirty="0" smtClean="0"/>
              <a:t> </a:t>
            </a:r>
            <a:r>
              <a:rPr lang="en-US" dirty="0" err="1" smtClean="0"/>
              <a:t>inregistrar</a:t>
            </a:r>
            <a:r>
              <a:rPr lang="ro-RO" dirty="0" smtClean="0"/>
              <a:t>ea</a:t>
            </a:r>
            <a:r>
              <a:rPr lang="en-US" dirty="0" smtClean="0"/>
              <a:t>  </a:t>
            </a:r>
            <a:r>
              <a:rPr lang="en-US" dirty="0" err="1" smtClean="0"/>
              <a:t>dreptului</a:t>
            </a:r>
            <a:r>
              <a:rPr lang="en-US" dirty="0" smtClean="0"/>
              <a:t> de </a:t>
            </a:r>
            <a:r>
              <a:rPr lang="en-US" dirty="0" err="1" smtClean="0"/>
              <a:t>proprietate</a:t>
            </a:r>
            <a:r>
              <a:rPr lang="en-US" dirty="0" smtClean="0"/>
              <a:t> </a:t>
            </a:r>
            <a:r>
              <a:rPr lang="en-US" dirty="0" err="1" smtClean="0"/>
              <a:t>asupra</a:t>
            </a:r>
            <a:r>
              <a:rPr lang="en-US" dirty="0" smtClean="0"/>
              <a:t> </a:t>
            </a:r>
            <a:r>
              <a:rPr lang="en-US" dirty="0" err="1" smtClean="0"/>
              <a:t>terenului</a:t>
            </a:r>
            <a:r>
              <a:rPr lang="en-US" dirty="0" smtClean="0"/>
              <a:t> </a:t>
            </a:r>
            <a:r>
              <a:rPr lang="en-US" dirty="0" err="1" smtClean="0"/>
              <a:t>agricol</a:t>
            </a:r>
            <a:r>
              <a:rPr lang="en-US" dirty="0" smtClean="0"/>
              <a:t> de la </a:t>
            </a:r>
            <a:r>
              <a:rPr lang="en-US" dirty="0" err="1" smtClean="0"/>
              <a:t>Rast</a:t>
            </a:r>
            <a:r>
              <a:rPr lang="en-US" dirty="0" smtClean="0"/>
              <a:t> (36</a:t>
            </a:r>
            <a:r>
              <a:rPr lang="ro-RO" dirty="0" smtClean="0"/>
              <a:t>1,8</a:t>
            </a:r>
            <a:r>
              <a:rPr lang="en-US" dirty="0" smtClean="0"/>
              <a:t> ha). </a:t>
            </a:r>
          </a:p>
          <a:p>
            <a:pPr marL="514350" indent="-514350">
              <a:buNone/>
            </a:pPr>
            <a:r>
              <a:rPr lang="en-US" dirty="0" smtClean="0"/>
              <a:t>3) </a:t>
            </a:r>
            <a:r>
              <a:rPr lang="en-US" dirty="0" err="1" smtClean="0"/>
              <a:t>Analizarea</a:t>
            </a:r>
            <a:r>
              <a:rPr lang="en-US" dirty="0" smtClean="0"/>
              <a:t> </a:t>
            </a:r>
            <a:r>
              <a:rPr lang="en-US" dirty="0" err="1" smtClean="0"/>
              <a:t>situatiei</a:t>
            </a:r>
            <a:r>
              <a:rPr lang="en-US" dirty="0" smtClean="0"/>
              <a:t> </a:t>
            </a:r>
            <a:r>
              <a:rPr lang="en-US" dirty="0" err="1" smtClean="0"/>
              <a:t>juridice</a:t>
            </a:r>
            <a:r>
              <a:rPr lang="en-US" dirty="0" smtClean="0"/>
              <a:t> a </a:t>
            </a:r>
            <a:r>
              <a:rPr lang="en-US" dirty="0" err="1" smtClean="0"/>
              <a:t>brandului</a:t>
            </a:r>
            <a:r>
              <a:rPr lang="en-US" dirty="0" smtClean="0"/>
              <a:t>, a </a:t>
            </a:r>
            <a:r>
              <a:rPr lang="en-US" dirty="0" err="1" smtClean="0"/>
              <a:t>riscurilor</a:t>
            </a:r>
            <a:r>
              <a:rPr lang="en-US" dirty="0" smtClean="0"/>
              <a:t> </a:t>
            </a:r>
            <a:r>
              <a:rPr lang="en-US" dirty="0" err="1" smtClean="0"/>
              <a:t>si</a:t>
            </a:r>
            <a:r>
              <a:rPr lang="en-US" dirty="0" smtClean="0"/>
              <a:t> </a:t>
            </a:r>
            <a:r>
              <a:rPr lang="ro-RO" dirty="0" smtClean="0"/>
              <a:t>a </a:t>
            </a:r>
            <a:r>
              <a:rPr lang="en-US" dirty="0" err="1" smtClean="0"/>
              <a:t>optiunilor</a:t>
            </a:r>
            <a:r>
              <a:rPr lang="en-US" dirty="0" smtClean="0"/>
              <a:t> </a:t>
            </a:r>
            <a:r>
              <a:rPr lang="en-US" dirty="0" err="1" smtClean="0"/>
              <a:t>companiei</a:t>
            </a:r>
            <a:r>
              <a:rPr lang="en-US" dirty="0" smtClean="0"/>
              <a:t> </a:t>
            </a:r>
          </a:p>
          <a:p>
            <a:pPr marL="0" indent="0">
              <a:buNone/>
            </a:pPr>
            <a:endParaRPr lang="en-US" dirty="0"/>
          </a:p>
        </p:txBody>
      </p:sp>
      <p:sp>
        <p:nvSpPr>
          <p:cNvPr id="4" name="Slide Number Placeholder 3"/>
          <p:cNvSpPr>
            <a:spLocks noGrp="1"/>
          </p:cNvSpPr>
          <p:nvPr>
            <p:ph type="sldNum" sz="quarter" idx="12"/>
          </p:nvPr>
        </p:nvSpPr>
        <p:spPr/>
        <p:txBody>
          <a:bodyPr/>
          <a:lstStyle/>
          <a:p>
            <a:fld id="{47AA3A6B-0EEB-45C3-91F3-105D1DCA536C}" type="slidenum">
              <a:rPr lang="en-US" smtClean="0"/>
              <a:pPr/>
              <a:t>19</a:t>
            </a:fld>
            <a:endParaRPr lang="en-US"/>
          </a:p>
        </p:txBody>
      </p:sp>
      <p:pic>
        <p:nvPicPr>
          <p:cNvPr id="5" name="Picture 2" descr="C:\Users\radu.pop\Desktop\plafar-sigla.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63888" y="6323553"/>
            <a:ext cx="1228369" cy="486021"/>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7AA3A6B-0EEB-45C3-91F3-105D1DCA536C}" type="slidenum">
              <a:rPr lang="en-US" smtClean="0"/>
              <a:pPr/>
              <a:t>2</a:t>
            </a:fld>
            <a:endParaRPr lang="en-US"/>
          </a:p>
        </p:txBody>
      </p:sp>
      <p:sp>
        <p:nvSpPr>
          <p:cNvPr id="4" name="Rectangle 3"/>
          <p:cNvSpPr/>
          <p:nvPr/>
        </p:nvSpPr>
        <p:spPr>
          <a:xfrm>
            <a:off x="1475656" y="2204864"/>
            <a:ext cx="5472608" cy="2308324"/>
          </a:xfrm>
          <a:prstGeom prst="rect">
            <a:avLst/>
          </a:prstGeom>
        </p:spPr>
        <p:txBody>
          <a:bodyPr wrap="square">
            <a:spAutoFit/>
          </a:bodyPr>
          <a:lstStyle/>
          <a:p>
            <a:pPr algn="ctr"/>
            <a:r>
              <a:rPr lang="ro-RO" dirty="0"/>
              <a:t>Elaborat de Consiliul de </a:t>
            </a:r>
            <a:r>
              <a:rPr lang="ro-RO" dirty="0" smtClean="0"/>
              <a:t>Administratie</a:t>
            </a:r>
          </a:p>
          <a:p>
            <a:pPr algn="ctr"/>
            <a:endParaRPr lang="ro-RO" dirty="0"/>
          </a:p>
          <a:p>
            <a:pPr algn="ctr"/>
            <a:endParaRPr lang="ro-RO" dirty="0"/>
          </a:p>
          <a:p>
            <a:pPr algn="ctr"/>
            <a:r>
              <a:rPr lang="ro-RO" dirty="0"/>
              <a:t>    Radu POP – Presedinte</a:t>
            </a:r>
          </a:p>
          <a:p>
            <a:pPr algn="ctr"/>
            <a:r>
              <a:rPr lang="ro-RO" dirty="0"/>
              <a:t>    Bogdan SPUZA - Membru</a:t>
            </a:r>
          </a:p>
          <a:p>
            <a:pPr algn="ctr"/>
            <a:r>
              <a:rPr lang="ro-RO" dirty="0"/>
              <a:t>    Cornel DANILA - Membru</a:t>
            </a:r>
          </a:p>
          <a:p>
            <a:pPr algn="ctr"/>
            <a:r>
              <a:rPr lang="ro-RO" dirty="0"/>
              <a:t>    Daniel – Adrian NAFTALI - Membru</a:t>
            </a:r>
          </a:p>
          <a:p>
            <a:pPr algn="ctr"/>
            <a:r>
              <a:rPr lang="ro-RO" dirty="0"/>
              <a:t>    Voicu CHETA - Membru</a:t>
            </a:r>
          </a:p>
        </p:txBody>
      </p:sp>
      <p:pic>
        <p:nvPicPr>
          <p:cNvPr id="5" name="Picture 2" descr="C:\Users\radu.pop\Desktop\plafar-sigla.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63888" y="6323553"/>
            <a:ext cx="1228369" cy="48602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795697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400" dirty="0" smtClean="0"/>
              <a:t>IV. </a:t>
            </a:r>
            <a:r>
              <a:rPr lang="en-US" sz="3400" dirty="0" err="1" smtClean="0"/>
              <a:t>Scenarii</a:t>
            </a:r>
            <a:r>
              <a:rPr lang="en-US" sz="3400" dirty="0" smtClean="0"/>
              <a:t> </a:t>
            </a:r>
            <a:r>
              <a:rPr lang="en-US" sz="3400" dirty="0" err="1" smtClean="0"/>
              <a:t>financiare</a:t>
            </a:r>
            <a:r>
              <a:rPr lang="ro-RO" sz="3400" dirty="0" smtClean="0"/>
              <a:t> (1/2)</a:t>
            </a:r>
            <a:r>
              <a:rPr lang="en-US" sz="3400" dirty="0" smtClean="0"/>
              <a:t> </a:t>
            </a:r>
            <a:br>
              <a:rPr lang="en-US" sz="3400" dirty="0" smtClean="0"/>
            </a:br>
            <a:r>
              <a:rPr lang="en-US" sz="3000" dirty="0" err="1" smtClean="0"/>
              <a:t>Ipoteze</a:t>
            </a:r>
            <a:r>
              <a:rPr lang="en-US" sz="3000" dirty="0" smtClean="0"/>
              <a:t> </a:t>
            </a:r>
            <a:r>
              <a:rPr lang="en-US" sz="3000" dirty="0" err="1" smtClean="0"/>
              <a:t>si</a:t>
            </a:r>
            <a:r>
              <a:rPr lang="en-US" sz="3000" dirty="0" smtClean="0"/>
              <a:t> </a:t>
            </a:r>
            <a:r>
              <a:rPr lang="en-US" sz="3000" dirty="0" err="1" smtClean="0"/>
              <a:t>consideratii</a:t>
            </a:r>
            <a:r>
              <a:rPr lang="en-US" sz="3400" dirty="0" smtClean="0"/>
              <a:t>  </a:t>
            </a:r>
            <a:endParaRPr lang="en-US" sz="3400" dirty="0"/>
          </a:p>
        </p:txBody>
      </p:sp>
      <p:sp>
        <p:nvSpPr>
          <p:cNvPr id="3" name="Content Placeholder 2"/>
          <p:cNvSpPr>
            <a:spLocks noGrp="1"/>
          </p:cNvSpPr>
          <p:nvPr>
            <p:ph idx="1"/>
          </p:nvPr>
        </p:nvSpPr>
        <p:spPr>
          <a:xfrm>
            <a:off x="467544" y="1628801"/>
            <a:ext cx="7620000" cy="4683138"/>
          </a:xfrm>
        </p:spPr>
        <p:txBody>
          <a:bodyPr>
            <a:normAutofit fontScale="77500" lnSpcReduction="20000"/>
          </a:bodyPr>
          <a:lstStyle/>
          <a:p>
            <a:pPr indent="-342900"/>
            <a:r>
              <a:rPr lang="en-US" sz="2300" dirty="0" smtClean="0"/>
              <a:t>Au </a:t>
            </a:r>
            <a:r>
              <a:rPr lang="en-US" sz="2300" dirty="0" err="1" smtClean="0"/>
              <a:t>caracter</a:t>
            </a:r>
            <a:r>
              <a:rPr lang="en-US" sz="2300" dirty="0" smtClean="0"/>
              <a:t> </a:t>
            </a:r>
            <a:r>
              <a:rPr lang="en-US" sz="2300" dirty="0" err="1" smtClean="0"/>
              <a:t>preliminar</a:t>
            </a:r>
            <a:r>
              <a:rPr lang="en-US" sz="2300" dirty="0"/>
              <a:t> </a:t>
            </a:r>
            <a:r>
              <a:rPr lang="en-US" sz="2300" dirty="0" smtClean="0"/>
              <a:t>, </a:t>
            </a:r>
            <a:r>
              <a:rPr lang="en-US" sz="2300" dirty="0" err="1" smtClean="0"/>
              <a:t>vor</a:t>
            </a:r>
            <a:r>
              <a:rPr lang="en-US" sz="2300" dirty="0" smtClean="0"/>
              <a:t> fi </a:t>
            </a:r>
            <a:r>
              <a:rPr lang="en-US" sz="2300" dirty="0" err="1" smtClean="0"/>
              <a:t>detaliate</a:t>
            </a:r>
            <a:r>
              <a:rPr lang="en-US" sz="2300" dirty="0" smtClean="0"/>
              <a:t> </a:t>
            </a:r>
            <a:r>
              <a:rPr lang="en-US" sz="2300" dirty="0" err="1" smtClean="0"/>
              <a:t>si</a:t>
            </a:r>
            <a:r>
              <a:rPr lang="en-US" sz="2300" dirty="0" smtClean="0"/>
              <a:t>  pot </a:t>
            </a:r>
            <a:r>
              <a:rPr lang="en-US" sz="2300" dirty="0" err="1" smtClean="0"/>
              <a:t>suferi</a:t>
            </a:r>
            <a:r>
              <a:rPr lang="en-US" sz="2300" dirty="0" smtClean="0"/>
              <a:t> </a:t>
            </a:r>
            <a:r>
              <a:rPr lang="en-US" sz="2300" dirty="0" err="1" smtClean="0"/>
              <a:t>modificari</a:t>
            </a:r>
            <a:r>
              <a:rPr lang="en-US" sz="2300" dirty="0" smtClean="0"/>
              <a:t> </a:t>
            </a:r>
            <a:r>
              <a:rPr lang="en-US" sz="2300" dirty="0" err="1" smtClean="0"/>
              <a:t>semnificative</a:t>
            </a:r>
            <a:r>
              <a:rPr lang="ro-RO" sz="2300" dirty="0" smtClean="0"/>
              <a:t>,</a:t>
            </a:r>
            <a:r>
              <a:rPr lang="en-US" sz="2300" dirty="0" smtClean="0"/>
              <a:t> in </a:t>
            </a:r>
            <a:r>
              <a:rPr lang="en-US" sz="2300" dirty="0" err="1" smtClean="0"/>
              <a:t>urma</a:t>
            </a:r>
            <a:r>
              <a:rPr lang="en-US" sz="2300" dirty="0" smtClean="0"/>
              <a:t> </a:t>
            </a:r>
            <a:r>
              <a:rPr lang="en-US" sz="2300" dirty="0" err="1" smtClean="0"/>
              <a:t>analizei</a:t>
            </a:r>
            <a:r>
              <a:rPr lang="en-US" sz="2300" dirty="0" smtClean="0"/>
              <a:t> </a:t>
            </a:r>
            <a:r>
              <a:rPr lang="ro-RO" sz="2300" dirty="0" smtClean="0"/>
              <a:t>aprofundate </a:t>
            </a:r>
            <a:r>
              <a:rPr lang="en-US" sz="2300" dirty="0" smtClean="0"/>
              <a:t>care se </a:t>
            </a:r>
            <a:r>
              <a:rPr lang="en-US" sz="2300" dirty="0" err="1" smtClean="0"/>
              <a:t>va</a:t>
            </a:r>
            <a:r>
              <a:rPr lang="en-US" sz="2300" dirty="0" smtClean="0"/>
              <a:t> </a:t>
            </a:r>
            <a:r>
              <a:rPr lang="en-US" sz="2300" dirty="0" err="1" smtClean="0"/>
              <a:t>realiza</a:t>
            </a:r>
            <a:r>
              <a:rPr lang="en-US" sz="2300" dirty="0" smtClean="0"/>
              <a:t> </a:t>
            </a:r>
            <a:r>
              <a:rPr lang="ro-RO" sz="2300" dirty="0"/>
              <a:t>i</a:t>
            </a:r>
            <a:r>
              <a:rPr lang="en-US" sz="2300" dirty="0" smtClean="0"/>
              <a:t>n </a:t>
            </a:r>
            <a:r>
              <a:rPr lang="en-US" sz="2300" dirty="0" err="1" smtClean="0"/>
              <a:t>componenta</a:t>
            </a:r>
            <a:r>
              <a:rPr lang="en-US" sz="2300" dirty="0" smtClean="0"/>
              <a:t> de management a </a:t>
            </a:r>
            <a:r>
              <a:rPr lang="en-US" sz="2300" dirty="0" err="1" smtClean="0"/>
              <a:t>Planului</a:t>
            </a:r>
            <a:r>
              <a:rPr lang="en-US" sz="2300" dirty="0" smtClean="0"/>
              <a:t> de </a:t>
            </a:r>
            <a:r>
              <a:rPr lang="en-US" sz="2300" dirty="0" err="1" smtClean="0"/>
              <a:t>Administrare</a:t>
            </a:r>
            <a:r>
              <a:rPr lang="ro-RO" sz="2300" dirty="0" smtClean="0"/>
              <a:t>.</a:t>
            </a:r>
            <a:endParaRPr lang="en-US" sz="2300" dirty="0" smtClean="0"/>
          </a:p>
          <a:p>
            <a:pPr indent="-342900"/>
            <a:r>
              <a:rPr lang="en-US" sz="2300" dirty="0" err="1" smtClean="0"/>
              <a:t>Imbunatatirea</a:t>
            </a:r>
            <a:r>
              <a:rPr lang="en-US" sz="2300" dirty="0" smtClean="0"/>
              <a:t> </a:t>
            </a:r>
            <a:r>
              <a:rPr lang="en-US" sz="2300" dirty="0" err="1" smtClean="0"/>
              <a:t>indicatorilor</a:t>
            </a:r>
            <a:r>
              <a:rPr lang="en-US" sz="2300" dirty="0" smtClean="0"/>
              <a:t> de </a:t>
            </a:r>
            <a:r>
              <a:rPr lang="en-US" sz="2300" dirty="0" err="1" smtClean="0"/>
              <a:t>profitabilitate</a:t>
            </a:r>
            <a:r>
              <a:rPr lang="en-US" sz="2300" dirty="0" smtClean="0"/>
              <a:t> </a:t>
            </a:r>
            <a:r>
              <a:rPr lang="ro-RO" sz="2300" dirty="0" smtClean="0"/>
              <a:t>necesita </a:t>
            </a:r>
            <a:r>
              <a:rPr lang="en-US" sz="2300" dirty="0" smtClean="0"/>
              <a:t> </a:t>
            </a:r>
            <a:r>
              <a:rPr lang="ro-RO" sz="2300" dirty="0"/>
              <a:t>i</a:t>
            </a:r>
            <a:r>
              <a:rPr lang="ro-RO" sz="2300" dirty="0" smtClean="0"/>
              <a:t>ntreprinderea de </a:t>
            </a:r>
            <a:r>
              <a:rPr lang="en-US" sz="2300" dirty="0" smtClean="0"/>
              <a:t> </a:t>
            </a:r>
            <a:r>
              <a:rPr lang="en-US" sz="2300" dirty="0" err="1" smtClean="0"/>
              <a:t>actiuni</a:t>
            </a:r>
            <a:r>
              <a:rPr lang="en-US" sz="2300" dirty="0" smtClean="0"/>
              <a:t> concrete </a:t>
            </a:r>
            <a:r>
              <a:rPr lang="ro-RO" sz="2300" dirty="0"/>
              <a:t>s</a:t>
            </a:r>
            <a:r>
              <a:rPr lang="ro-RO" sz="2300" dirty="0" smtClean="0"/>
              <a:t>i luarea unor decizii de business, care vor necesita alocarea de resurse f</a:t>
            </a:r>
            <a:r>
              <a:rPr lang="en-US" sz="2300" dirty="0" err="1" smtClean="0"/>
              <a:t>inanciare</a:t>
            </a:r>
            <a:r>
              <a:rPr lang="en-US" sz="2300" dirty="0" smtClean="0"/>
              <a:t> </a:t>
            </a:r>
            <a:r>
              <a:rPr lang="ro-RO" sz="2300" dirty="0" smtClean="0"/>
              <a:t>pe diferite directii (ex. CAPEX, marketing, resurse umane, etc).  </a:t>
            </a:r>
          </a:p>
          <a:p>
            <a:pPr indent="-342900"/>
            <a:r>
              <a:rPr lang="ro-RO" sz="2300" dirty="0" smtClean="0"/>
              <a:t>Identificarea resurselor financiare disponibile </a:t>
            </a:r>
            <a:r>
              <a:rPr lang="en-US" sz="2300" dirty="0" smtClean="0"/>
              <a:t>(</a:t>
            </a:r>
            <a:r>
              <a:rPr lang="ro-RO" sz="2300" dirty="0" smtClean="0"/>
              <a:t> g</a:t>
            </a:r>
            <a:r>
              <a:rPr lang="en-US" sz="2300" dirty="0" err="1" smtClean="0"/>
              <a:t>enerate</a:t>
            </a:r>
            <a:r>
              <a:rPr lang="en-US" sz="2300" dirty="0" smtClean="0"/>
              <a:t> intern</a:t>
            </a:r>
            <a:r>
              <a:rPr lang="ro-RO" sz="2300" dirty="0" smtClean="0"/>
              <a:t> </a:t>
            </a:r>
            <a:r>
              <a:rPr lang="en-US" sz="2300" dirty="0" smtClean="0"/>
              <a:t> </a:t>
            </a:r>
            <a:r>
              <a:rPr lang="en-US" sz="2300" dirty="0" err="1" smtClean="0"/>
              <a:t>sau</a:t>
            </a:r>
            <a:r>
              <a:rPr lang="en-US" sz="2300" dirty="0" smtClean="0"/>
              <a:t> </a:t>
            </a:r>
            <a:r>
              <a:rPr lang="en-US" sz="2300" dirty="0" err="1" smtClean="0"/>
              <a:t>atrase</a:t>
            </a:r>
            <a:r>
              <a:rPr lang="en-US" sz="2300" dirty="0" smtClean="0"/>
              <a:t> – </a:t>
            </a:r>
            <a:r>
              <a:rPr lang="en-US" sz="2300" dirty="0" err="1" smtClean="0"/>
              <a:t>credite</a:t>
            </a:r>
            <a:r>
              <a:rPr lang="en-US" sz="2300" dirty="0" smtClean="0"/>
              <a:t> </a:t>
            </a:r>
            <a:r>
              <a:rPr lang="en-US" sz="2300" dirty="0" err="1" smtClean="0"/>
              <a:t>bancare</a:t>
            </a:r>
            <a:r>
              <a:rPr lang="en-US" sz="2300" dirty="0" smtClean="0"/>
              <a:t>, </a:t>
            </a:r>
            <a:r>
              <a:rPr lang="en-US" sz="2300" dirty="0" err="1" smtClean="0"/>
              <a:t>fonduri</a:t>
            </a:r>
            <a:r>
              <a:rPr lang="en-US" sz="2300" dirty="0" smtClean="0"/>
              <a:t> </a:t>
            </a:r>
            <a:r>
              <a:rPr lang="en-US" sz="2300" dirty="0" err="1" smtClean="0"/>
              <a:t>nerambursabile</a:t>
            </a:r>
            <a:r>
              <a:rPr lang="en-US" sz="2300" dirty="0" smtClean="0"/>
              <a:t> UE</a:t>
            </a:r>
            <a:r>
              <a:rPr lang="ro-RO" sz="2300" dirty="0" smtClean="0"/>
              <a:t> </a:t>
            </a:r>
            <a:r>
              <a:rPr lang="en-US" sz="2300" dirty="0" smtClean="0"/>
              <a:t>)</a:t>
            </a:r>
            <a:r>
              <a:rPr lang="ro-RO" sz="2300" dirty="0" smtClean="0"/>
              <a:t> va reprezenta o constrangere importantă pentru implementarea cu succes a unui plan de transformare a societatii.  </a:t>
            </a:r>
            <a:r>
              <a:rPr lang="en-US" sz="2300" dirty="0" smtClean="0"/>
              <a:t> </a:t>
            </a:r>
          </a:p>
          <a:p>
            <a:pPr indent="-342900"/>
            <a:r>
              <a:rPr lang="en-US" sz="2300" dirty="0" err="1" smtClean="0"/>
              <a:t>Scenariu</a:t>
            </a:r>
            <a:r>
              <a:rPr lang="ro-RO" sz="2300" dirty="0" smtClean="0"/>
              <a:t>l</a:t>
            </a:r>
            <a:r>
              <a:rPr lang="en-US" sz="2300" dirty="0" smtClean="0"/>
              <a:t> de </a:t>
            </a:r>
            <a:r>
              <a:rPr lang="en-US" sz="2300" dirty="0" err="1" smtClean="0"/>
              <a:t>baza</a:t>
            </a:r>
            <a:r>
              <a:rPr lang="en-US" sz="2300" dirty="0"/>
              <a:t> </a:t>
            </a:r>
            <a:r>
              <a:rPr lang="en-US" sz="2300" dirty="0" err="1" smtClean="0"/>
              <a:t>pres</a:t>
            </a:r>
            <a:r>
              <a:rPr lang="ro-RO" sz="2300" dirty="0" smtClean="0"/>
              <a:t>u</a:t>
            </a:r>
            <a:r>
              <a:rPr lang="en-US" sz="2300" dirty="0" err="1" smtClean="0"/>
              <a:t>pune</a:t>
            </a:r>
            <a:r>
              <a:rPr lang="en-US" sz="2300" dirty="0" smtClean="0"/>
              <a:t> ca la </a:t>
            </a:r>
            <a:r>
              <a:rPr lang="en-US" sz="2300" dirty="0" err="1" smtClean="0"/>
              <a:t>orizontul</a:t>
            </a:r>
            <a:r>
              <a:rPr lang="en-US" sz="2300" dirty="0" smtClean="0"/>
              <a:t> </a:t>
            </a:r>
            <a:r>
              <a:rPr lang="en-US" sz="2300" dirty="0" err="1" smtClean="0"/>
              <a:t>anului</a:t>
            </a:r>
            <a:r>
              <a:rPr lang="en-US" sz="2300" dirty="0" smtClean="0"/>
              <a:t> 2020 </a:t>
            </a:r>
            <a:r>
              <a:rPr lang="en-US" sz="2300" dirty="0" err="1" smtClean="0"/>
              <a:t>marja</a:t>
            </a:r>
            <a:r>
              <a:rPr lang="en-US" sz="2300" dirty="0" smtClean="0"/>
              <a:t> EBITDA a SN PLAFAR  </a:t>
            </a:r>
            <a:r>
              <a:rPr lang="en-US" sz="2300" dirty="0" err="1" smtClean="0"/>
              <a:t>atinge</a:t>
            </a:r>
            <a:r>
              <a:rPr lang="en-US" sz="2300" dirty="0" smtClean="0"/>
              <a:t> 65% din </a:t>
            </a:r>
            <a:r>
              <a:rPr lang="en-US" sz="2300" dirty="0" err="1" smtClean="0"/>
              <a:t>mediana</a:t>
            </a:r>
            <a:r>
              <a:rPr lang="en-US" sz="2300" dirty="0" smtClean="0"/>
              <a:t>  </a:t>
            </a:r>
            <a:r>
              <a:rPr lang="en-US" sz="2300" dirty="0" err="1" smtClean="0"/>
              <a:t>concurentilor</a:t>
            </a:r>
            <a:r>
              <a:rPr lang="en-US" sz="2300" dirty="0" smtClean="0"/>
              <a:t> </a:t>
            </a:r>
            <a:r>
              <a:rPr lang="en-US" sz="2300" dirty="0" err="1" smtClean="0"/>
              <a:t>locali</a:t>
            </a:r>
            <a:r>
              <a:rPr lang="en-US" sz="2300" dirty="0" smtClean="0"/>
              <a:t> </a:t>
            </a:r>
            <a:r>
              <a:rPr lang="en-US" sz="2300" dirty="0" err="1" smtClean="0"/>
              <a:t>directi</a:t>
            </a:r>
            <a:r>
              <a:rPr lang="en-US" sz="2300" dirty="0" smtClean="0"/>
              <a:t> , </a:t>
            </a:r>
            <a:r>
              <a:rPr lang="en-US" sz="2300" dirty="0" err="1" smtClean="0"/>
              <a:t>iar</a:t>
            </a:r>
            <a:r>
              <a:rPr lang="en-US" sz="2300" dirty="0" smtClean="0"/>
              <a:t> </a:t>
            </a:r>
            <a:r>
              <a:rPr lang="ro-RO" sz="2300" dirty="0" err="1"/>
              <a:t>c</a:t>
            </a:r>
            <a:r>
              <a:rPr lang="en-US" sz="2300" dirty="0" err="1" smtClean="0"/>
              <a:t>ifra</a:t>
            </a:r>
            <a:r>
              <a:rPr lang="en-US" sz="2300" dirty="0" smtClean="0"/>
              <a:t> de </a:t>
            </a:r>
            <a:r>
              <a:rPr lang="ro-RO" sz="2300" dirty="0" err="1"/>
              <a:t>a</a:t>
            </a:r>
            <a:r>
              <a:rPr lang="en-US" sz="2300" dirty="0" err="1" smtClean="0"/>
              <a:t>faceri</a:t>
            </a:r>
            <a:r>
              <a:rPr lang="en-US" sz="2300" dirty="0" smtClean="0"/>
              <a:t> in per</a:t>
            </a:r>
            <a:r>
              <a:rPr lang="ro-RO" sz="2300" dirty="0" smtClean="0"/>
              <a:t>i</a:t>
            </a:r>
            <a:r>
              <a:rPr lang="en-US" sz="2300" dirty="0" err="1" smtClean="0"/>
              <a:t>oada</a:t>
            </a:r>
            <a:r>
              <a:rPr lang="en-US" sz="2300" dirty="0" smtClean="0"/>
              <a:t> 2020/2016 </a:t>
            </a:r>
            <a:r>
              <a:rPr lang="en-US" sz="2300" dirty="0" err="1" smtClean="0"/>
              <a:t>inregistreaza</a:t>
            </a:r>
            <a:r>
              <a:rPr lang="en-US" sz="2300" dirty="0" smtClean="0"/>
              <a:t>  o </a:t>
            </a:r>
            <a:r>
              <a:rPr lang="en-US" sz="2300" dirty="0" err="1" smtClean="0"/>
              <a:t>crestere</a:t>
            </a:r>
            <a:r>
              <a:rPr lang="en-US" sz="2300" dirty="0" smtClean="0"/>
              <a:t> (CAGR) de </a:t>
            </a:r>
            <a:r>
              <a:rPr lang="ro-RO" sz="2300" dirty="0" smtClean="0"/>
              <a:t>6,6</a:t>
            </a:r>
            <a:r>
              <a:rPr lang="en-US" sz="2300" dirty="0" smtClean="0"/>
              <a:t>% p.a.</a:t>
            </a:r>
          </a:p>
          <a:p>
            <a:pPr indent="-342900"/>
            <a:r>
              <a:rPr lang="en-US" sz="2300" dirty="0" err="1" smtClean="0"/>
              <a:t>Scenariu</a:t>
            </a:r>
            <a:r>
              <a:rPr lang="ro-RO" sz="2300" dirty="0" smtClean="0"/>
              <a:t>l</a:t>
            </a:r>
            <a:r>
              <a:rPr lang="en-US" sz="2300" dirty="0" smtClean="0"/>
              <a:t> optimist are in </a:t>
            </a:r>
            <a:r>
              <a:rPr lang="en-US" sz="2300" dirty="0" err="1" smtClean="0"/>
              <a:t>vedere</a:t>
            </a:r>
            <a:r>
              <a:rPr lang="en-US" sz="2300" dirty="0"/>
              <a:t> ca la </a:t>
            </a:r>
            <a:r>
              <a:rPr lang="en-US" sz="2300" dirty="0" err="1"/>
              <a:t>orizontul</a:t>
            </a:r>
            <a:r>
              <a:rPr lang="en-US" sz="2300" dirty="0"/>
              <a:t> </a:t>
            </a:r>
            <a:r>
              <a:rPr lang="en-US" sz="2300" dirty="0" err="1"/>
              <a:t>anului</a:t>
            </a:r>
            <a:r>
              <a:rPr lang="en-US" sz="2300" dirty="0"/>
              <a:t> 2020 </a:t>
            </a:r>
            <a:r>
              <a:rPr lang="en-US" sz="2300" dirty="0" err="1"/>
              <a:t>marja</a:t>
            </a:r>
            <a:r>
              <a:rPr lang="en-US" sz="2300" dirty="0"/>
              <a:t> EBITDA a SN PLAFAR a </a:t>
            </a:r>
            <a:r>
              <a:rPr lang="en-US" sz="2300" dirty="0" err="1"/>
              <a:t>atinge</a:t>
            </a:r>
            <a:r>
              <a:rPr lang="en-US" sz="2300" dirty="0"/>
              <a:t> </a:t>
            </a:r>
            <a:r>
              <a:rPr lang="ro-RO" sz="2300" dirty="0" smtClean="0"/>
              <a:t>85</a:t>
            </a:r>
            <a:r>
              <a:rPr lang="en-US" sz="2300" dirty="0" smtClean="0"/>
              <a:t>% </a:t>
            </a:r>
            <a:r>
              <a:rPr lang="en-US" sz="2300" dirty="0"/>
              <a:t>din </a:t>
            </a:r>
            <a:r>
              <a:rPr lang="en-US" sz="2300" dirty="0" err="1"/>
              <a:t>mediana</a:t>
            </a:r>
            <a:r>
              <a:rPr lang="en-US" sz="2300" dirty="0"/>
              <a:t>  </a:t>
            </a:r>
            <a:r>
              <a:rPr lang="en-US" sz="2300" dirty="0" err="1"/>
              <a:t>concurentilor</a:t>
            </a:r>
            <a:r>
              <a:rPr lang="en-US" sz="2300" dirty="0"/>
              <a:t> </a:t>
            </a:r>
            <a:r>
              <a:rPr lang="en-US" sz="2300" dirty="0" err="1"/>
              <a:t>locali</a:t>
            </a:r>
            <a:r>
              <a:rPr lang="en-US" sz="2300" dirty="0"/>
              <a:t> </a:t>
            </a:r>
            <a:r>
              <a:rPr lang="en-US" sz="2300" dirty="0" err="1"/>
              <a:t>directi</a:t>
            </a:r>
            <a:r>
              <a:rPr lang="en-US" sz="2300" dirty="0"/>
              <a:t> </a:t>
            </a:r>
            <a:r>
              <a:rPr lang="en-US" sz="2300" dirty="0" err="1" smtClean="0"/>
              <a:t>iar</a:t>
            </a:r>
            <a:r>
              <a:rPr lang="en-US" sz="2300" dirty="0" smtClean="0"/>
              <a:t> </a:t>
            </a:r>
            <a:r>
              <a:rPr lang="ro-RO" sz="2300" dirty="0" err="1"/>
              <a:t>c</a:t>
            </a:r>
            <a:r>
              <a:rPr lang="en-US" sz="2300" dirty="0" err="1" smtClean="0"/>
              <a:t>ifra</a:t>
            </a:r>
            <a:r>
              <a:rPr lang="en-US" sz="2300" dirty="0" smtClean="0"/>
              <a:t> </a:t>
            </a:r>
            <a:r>
              <a:rPr lang="en-US" sz="2300" dirty="0"/>
              <a:t>de </a:t>
            </a:r>
            <a:r>
              <a:rPr lang="ro-RO" sz="2300" dirty="0" err="1"/>
              <a:t>a</a:t>
            </a:r>
            <a:r>
              <a:rPr lang="en-US" sz="2300" dirty="0" err="1" smtClean="0"/>
              <a:t>faceri</a:t>
            </a:r>
            <a:r>
              <a:rPr lang="en-US" sz="2300" dirty="0" smtClean="0"/>
              <a:t> </a:t>
            </a:r>
            <a:r>
              <a:rPr lang="en-US" sz="2300" dirty="0"/>
              <a:t>in </a:t>
            </a:r>
            <a:r>
              <a:rPr lang="en-US" sz="2300" dirty="0" smtClean="0"/>
              <a:t>per</a:t>
            </a:r>
            <a:r>
              <a:rPr lang="ro-RO" sz="2300" dirty="0" smtClean="0"/>
              <a:t>i</a:t>
            </a:r>
            <a:r>
              <a:rPr lang="en-US" sz="2300" dirty="0" err="1" smtClean="0"/>
              <a:t>oada</a:t>
            </a:r>
            <a:r>
              <a:rPr lang="en-US" sz="2300" dirty="0" smtClean="0"/>
              <a:t> </a:t>
            </a:r>
            <a:r>
              <a:rPr lang="en-US" sz="2300" dirty="0"/>
              <a:t>2020/2016 </a:t>
            </a:r>
            <a:r>
              <a:rPr lang="en-US" sz="2300" dirty="0" err="1"/>
              <a:t>inregistreaza</a:t>
            </a:r>
            <a:r>
              <a:rPr lang="en-US" sz="2300" dirty="0"/>
              <a:t>  o </a:t>
            </a:r>
            <a:r>
              <a:rPr lang="en-US" sz="2300" dirty="0" err="1"/>
              <a:t>crestere</a:t>
            </a:r>
            <a:r>
              <a:rPr lang="en-US" sz="2300" dirty="0"/>
              <a:t> (CAGR) de </a:t>
            </a:r>
            <a:r>
              <a:rPr lang="ro-RO" sz="2300" dirty="0" smtClean="0"/>
              <a:t>8</a:t>
            </a:r>
            <a:r>
              <a:rPr lang="en-US" sz="2300" dirty="0" smtClean="0"/>
              <a:t>% </a:t>
            </a:r>
            <a:r>
              <a:rPr lang="en-US" sz="2300" dirty="0"/>
              <a:t>p.a.</a:t>
            </a:r>
          </a:p>
          <a:p>
            <a:pPr indent="-342900"/>
            <a:endParaRPr lang="en-US" dirty="0"/>
          </a:p>
          <a:p>
            <a:pPr indent="-342900"/>
            <a:endParaRPr lang="en-US" dirty="0" smtClean="0"/>
          </a:p>
          <a:p>
            <a:pPr indent="-342900"/>
            <a:endParaRPr lang="en-US" dirty="0" smtClean="0"/>
          </a:p>
        </p:txBody>
      </p:sp>
      <p:sp>
        <p:nvSpPr>
          <p:cNvPr id="4" name="Slide Number Placeholder 3"/>
          <p:cNvSpPr>
            <a:spLocks noGrp="1"/>
          </p:cNvSpPr>
          <p:nvPr>
            <p:ph type="sldNum" sz="quarter" idx="12"/>
          </p:nvPr>
        </p:nvSpPr>
        <p:spPr/>
        <p:txBody>
          <a:bodyPr/>
          <a:lstStyle/>
          <a:p>
            <a:fld id="{47AA3A6B-0EEB-45C3-91F3-105D1DCA536C}" type="slidenum">
              <a:rPr lang="en-US" smtClean="0"/>
              <a:pPr/>
              <a:t>20</a:t>
            </a:fld>
            <a:endParaRPr lang="en-US"/>
          </a:p>
        </p:txBody>
      </p:sp>
      <p:pic>
        <p:nvPicPr>
          <p:cNvPr id="5" name="Picture 2" descr="C:\Users\radu.pop\Desktop\plafar-sigla.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63888" y="6323553"/>
            <a:ext cx="1228369" cy="48602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805152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400" dirty="0" smtClean="0"/>
              <a:t>IV. </a:t>
            </a:r>
            <a:r>
              <a:rPr lang="en-US" sz="3400" dirty="0" err="1" smtClean="0"/>
              <a:t>Scenarii</a:t>
            </a:r>
            <a:r>
              <a:rPr lang="en-US" sz="3400" dirty="0" smtClean="0"/>
              <a:t> </a:t>
            </a:r>
            <a:r>
              <a:rPr lang="en-US" sz="3400" dirty="0" err="1" smtClean="0"/>
              <a:t>financiare</a:t>
            </a:r>
            <a:r>
              <a:rPr lang="ro-RO" sz="3400" dirty="0" smtClean="0"/>
              <a:t> (2/2)</a:t>
            </a:r>
            <a:r>
              <a:rPr lang="en-US" sz="3400" dirty="0" smtClean="0"/>
              <a:t> </a:t>
            </a:r>
            <a:br>
              <a:rPr lang="en-US" sz="3400" dirty="0" smtClean="0"/>
            </a:br>
            <a:r>
              <a:rPr lang="ro-RO" sz="3000" dirty="0" smtClean="0"/>
              <a:t>Proiectii</a:t>
            </a:r>
            <a:endParaRPr lang="en-US" sz="3400" dirty="0"/>
          </a:p>
        </p:txBody>
      </p:sp>
      <p:sp>
        <p:nvSpPr>
          <p:cNvPr id="3" name="Content Placeholder 2"/>
          <p:cNvSpPr>
            <a:spLocks noGrp="1"/>
          </p:cNvSpPr>
          <p:nvPr>
            <p:ph idx="1"/>
          </p:nvPr>
        </p:nvSpPr>
        <p:spPr>
          <a:xfrm>
            <a:off x="467544" y="1628801"/>
            <a:ext cx="7620000" cy="4683138"/>
          </a:xfrm>
        </p:spPr>
        <p:txBody>
          <a:bodyPr>
            <a:normAutofit/>
          </a:bodyPr>
          <a:lstStyle/>
          <a:p>
            <a:pPr indent="-342900"/>
            <a:endParaRPr lang="en-US" dirty="0"/>
          </a:p>
          <a:p>
            <a:pPr indent="-342900"/>
            <a:endParaRPr lang="en-US" dirty="0" smtClean="0"/>
          </a:p>
          <a:p>
            <a:pPr indent="-342900"/>
            <a:endParaRPr lang="en-US" dirty="0" smtClean="0"/>
          </a:p>
        </p:txBody>
      </p:sp>
      <p:sp>
        <p:nvSpPr>
          <p:cNvPr id="4" name="Slide Number Placeholder 3"/>
          <p:cNvSpPr>
            <a:spLocks noGrp="1"/>
          </p:cNvSpPr>
          <p:nvPr>
            <p:ph type="sldNum" sz="quarter" idx="12"/>
          </p:nvPr>
        </p:nvSpPr>
        <p:spPr/>
        <p:txBody>
          <a:bodyPr/>
          <a:lstStyle/>
          <a:p>
            <a:fld id="{47AA3A6B-0EEB-45C3-91F3-105D1DCA536C}" type="slidenum">
              <a:rPr lang="en-US" smtClean="0"/>
              <a:pPr/>
              <a:t>21</a:t>
            </a:fld>
            <a:endParaRPr lang="en-US"/>
          </a:p>
        </p:txBody>
      </p:sp>
      <p:pic>
        <p:nvPicPr>
          <p:cNvPr id="5" name="Picture 2" descr="C:\Users\radu.pop\Desktop\plafar-sigla.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63888" y="6323553"/>
            <a:ext cx="1228369" cy="486021"/>
          </a:xfrm>
          <a:prstGeom prst="rect">
            <a:avLst/>
          </a:prstGeom>
          <a:noFill/>
          <a:extLst>
            <a:ext uri="{909E8E84-426E-40DD-AFC4-6F175D3DCCD1}">
              <a14:hiddenFill xmlns:a14="http://schemas.microsoft.com/office/drawing/2010/main" xmlns="">
                <a:solidFill>
                  <a:srgbClr val="FFFFFF"/>
                </a:solidFill>
              </a14:hiddenFill>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30424" y="1844824"/>
            <a:ext cx="7439025" cy="1628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9" name="TextBox 8"/>
          <p:cNvSpPr txBox="1"/>
          <p:nvPr/>
        </p:nvSpPr>
        <p:spPr>
          <a:xfrm>
            <a:off x="337748" y="1412776"/>
            <a:ext cx="2153344" cy="276999"/>
          </a:xfrm>
          <a:prstGeom prst="rect">
            <a:avLst/>
          </a:prstGeom>
          <a:noFill/>
        </p:spPr>
        <p:txBody>
          <a:bodyPr wrap="square" rtlCol="0">
            <a:spAutoFit/>
          </a:bodyPr>
          <a:lstStyle/>
          <a:p>
            <a:r>
              <a:rPr lang="ro-RO" sz="1200" b="1" dirty="0" smtClean="0"/>
              <a:t>Scenariu de baza</a:t>
            </a:r>
            <a:endParaRPr lang="en-US" sz="1200" b="1" dirty="0"/>
          </a:p>
        </p:txBody>
      </p:sp>
      <p:sp>
        <p:nvSpPr>
          <p:cNvPr id="12" name="TextBox 11"/>
          <p:cNvSpPr txBox="1"/>
          <p:nvPr/>
        </p:nvSpPr>
        <p:spPr>
          <a:xfrm>
            <a:off x="330424" y="3933056"/>
            <a:ext cx="2153344" cy="276999"/>
          </a:xfrm>
          <a:prstGeom prst="rect">
            <a:avLst/>
          </a:prstGeom>
          <a:noFill/>
        </p:spPr>
        <p:txBody>
          <a:bodyPr wrap="square" rtlCol="0">
            <a:spAutoFit/>
          </a:bodyPr>
          <a:lstStyle/>
          <a:p>
            <a:r>
              <a:rPr lang="ro-RO" sz="1200" b="1" dirty="0" smtClean="0"/>
              <a:t>Scenariu optimist</a:t>
            </a:r>
            <a:endParaRPr lang="en-US" sz="1200" b="1" dirty="0"/>
          </a:p>
        </p:txBody>
      </p:sp>
      <p:pic>
        <p:nvPicPr>
          <p:cNvPr id="3076" name="Picture 4"/>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454655" y="4365104"/>
            <a:ext cx="7439025" cy="1628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7281700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916832"/>
            <a:ext cx="7620000" cy="4800600"/>
          </a:xfrm>
        </p:spPr>
        <p:txBody>
          <a:bodyPr>
            <a:normAutofit/>
          </a:bodyPr>
          <a:lstStyle/>
          <a:p>
            <a:r>
              <a:rPr lang="vi-VN" sz="1400" dirty="0">
                <a:latin typeface="+mj-lt"/>
                <a:cs typeface="Arial" panose="020B0604020202020204" pitchFamily="34" charset="0"/>
              </a:rPr>
              <a:t>Obiectivele Planului de Administrare sunt formulate </a:t>
            </a:r>
            <a:r>
              <a:rPr lang="ro-RO" sz="1400" dirty="0" smtClean="0">
                <a:latin typeface="+mj-lt"/>
                <a:cs typeface="Arial" panose="020B0604020202020204" pitchFamily="34" charset="0"/>
              </a:rPr>
              <a:t>i</a:t>
            </a:r>
            <a:r>
              <a:rPr lang="vi-VN" sz="1400" dirty="0" smtClean="0">
                <a:latin typeface="+mj-lt"/>
                <a:cs typeface="Arial" panose="020B0604020202020204" pitchFamily="34" charset="0"/>
              </a:rPr>
              <a:t>n </a:t>
            </a:r>
            <a:r>
              <a:rPr lang="vi-VN" sz="1400" dirty="0">
                <a:latin typeface="+mj-lt"/>
                <a:cs typeface="Arial" panose="020B0604020202020204" pitchFamily="34" charset="0"/>
              </a:rPr>
              <a:t>baza informatiilor furnizate </a:t>
            </a:r>
            <a:r>
              <a:rPr lang="vi-VN" sz="1400" dirty="0" smtClean="0">
                <a:latin typeface="+mj-lt"/>
                <a:cs typeface="Arial" panose="020B0604020202020204" pitchFamily="34" charset="0"/>
              </a:rPr>
              <a:t>S</a:t>
            </a:r>
            <a:r>
              <a:rPr lang="ro-RO" sz="1400" dirty="0" smtClean="0">
                <a:latin typeface="+mj-lt"/>
                <a:cs typeface="Arial" panose="020B0604020202020204" pitchFamily="34" charset="0"/>
              </a:rPr>
              <a:t>N</a:t>
            </a:r>
            <a:r>
              <a:rPr lang="vi-VN" sz="1400" dirty="0" smtClean="0">
                <a:latin typeface="+mj-lt"/>
                <a:cs typeface="Arial" panose="020B0604020202020204" pitchFamily="34" charset="0"/>
              </a:rPr>
              <a:t> </a:t>
            </a:r>
            <a:r>
              <a:rPr lang="vi-VN" sz="1400" dirty="0">
                <a:latin typeface="+mj-lt"/>
                <a:cs typeface="Arial" panose="020B0604020202020204" pitchFamily="34" charset="0"/>
              </a:rPr>
              <a:t>Plafar S.A. pana la data de 19 August 2016, precum si a cadrului de reglementare </a:t>
            </a:r>
            <a:r>
              <a:rPr lang="ro-RO" sz="1400" dirty="0" smtClean="0">
                <a:latin typeface="+mj-lt"/>
                <a:cs typeface="Arial" panose="020B0604020202020204" pitchFamily="34" charset="0"/>
              </a:rPr>
              <a:t>i</a:t>
            </a:r>
            <a:r>
              <a:rPr lang="vi-VN" sz="1400" dirty="0" smtClean="0">
                <a:latin typeface="+mj-lt"/>
                <a:cs typeface="Arial" panose="020B0604020202020204" pitchFamily="34" charset="0"/>
              </a:rPr>
              <a:t>n </a:t>
            </a:r>
            <a:r>
              <a:rPr lang="vi-VN" sz="1400" dirty="0">
                <a:latin typeface="+mj-lt"/>
                <a:cs typeface="Arial" panose="020B0604020202020204" pitchFamily="34" charset="0"/>
              </a:rPr>
              <a:t>vigoare si a analizei realizate asupra </a:t>
            </a:r>
            <a:r>
              <a:rPr lang="ro-RO" sz="1400" dirty="0" smtClean="0">
                <a:latin typeface="+mj-lt"/>
                <a:cs typeface="Arial" panose="020B0604020202020204" pitchFamily="34" charset="0"/>
              </a:rPr>
              <a:t>SN</a:t>
            </a:r>
            <a:r>
              <a:rPr lang="vi-VN" sz="1400" dirty="0" smtClean="0">
                <a:latin typeface="+mj-lt"/>
                <a:cs typeface="Arial" panose="020B0604020202020204" pitchFamily="34" charset="0"/>
              </a:rPr>
              <a:t> </a:t>
            </a:r>
            <a:r>
              <a:rPr lang="vi-VN" sz="1400" dirty="0">
                <a:latin typeface="+mj-lt"/>
                <a:cs typeface="Arial" panose="020B0604020202020204" pitchFamily="34" charset="0"/>
              </a:rPr>
              <a:t>Plafar S.A.  </a:t>
            </a:r>
          </a:p>
          <a:p>
            <a:r>
              <a:rPr lang="vi-VN" sz="1400" dirty="0">
                <a:latin typeface="+mj-lt"/>
                <a:cs typeface="Arial" panose="020B0604020202020204" pitchFamily="34" charset="0"/>
              </a:rPr>
              <a:t>Consiliul de Administrație este constient de faptul ca masurile vor trebui implementate progresiv si structurate pe etape de implementare, ca pot aparea schimbări semnificative atat in ceea ce priveste productia si consumul de produse specifice obiectului de activitate in piata </a:t>
            </a:r>
            <a:r>
              <a:rPr lang="vi-VN" sz="1400" dirty="0" smtClean="0">
                <a:latin typeface="+mj-lt"/>
                <a:cs typeface="Arial" panose="020B0604020202020204" pitchFamily="34" charset="0"/>
              </a:rPr>
              <a:t>national</a:t>
            </a:r>
            <a:r>
              <a:rPr lang="ro-RO" sz="1400" dirty="0" smtClean="0">
                <a:latin typeface="+mj-lt"/>
                <a:cs typeface="Arial" panose="020B0604020202020204" pitchFamily="34" charset="0"/>
              </a:rPr>
              <a:t>a</a:t>
            </a:r>
            <a:r>
              <a:rPr lang="vi-VN" sz="1400" dirty="0" smtClean="0">
                <a:latin typeface="+mj-lt"/>
                <a:cs typeface="Arial" panose="020B0604020202020204" pitchFamily="34" charset="0"/>
              </a:rPr>
              <a:t> </a:t>
            </a:r>
            <a:r>
              <a:rPr lang="vi-VN" sz="1400" dirty="0">
                <a:latin typeface="+mj-lt"/>
                <a:cs typeface="Arial" panose="020B0604020202020204" pitchFamily="34" charset="0"/>
              </a:rPr>
              <a:t>cat si la nivel regional, precum si </a:t>
            </a:r>
            <a:r>
              <a:rPr lang="ro-RO" sz="1400" dirty="0" smtClean="0">
                <a:latin typeface="+mj-lt"/>
                <a:cs typeface="Arial" panose="020B0604020202020204" pitchFamily="34" charset="0"/>
              </a:rPr>
              <a:t>i</a:t>
            </a:r>
            <a:r>
              <a:rPr lang="vi-VN" sz="1400" dirty="0" smtClean="0">
                <a:latin typeface="+mj-lt"/>
                <a:cs typeface="Arial" panose="020B0604020202020204" pitchFamily="34" charset="0"/>
              </a:rPr>
              <a:t>n </a:t>
            </a:r>
            <a:r>
              <a:rPr lang="vi-VN" sz="1400" dirty="0">
                <a:latin typeface="+mj-lt"/>
                <a:cs typeface="Arial" panose="020B0604020202020204" pitchFamily="34" charset="0"/>
              </a:rPr>
              <a:t>privinta cadrului de reglementare sau a evolutiei impredictibile a situatiei juridice in care societatea este implicata, care pot afecta in mod direct si indirect activitatea </a:t>
            </a:r>
            <a:r>
              <a:rPr lang="ro-RO" sz="1400" dirty="0" smtClean="0">
                <a:latin typeface="+mj-lt"/>
                <a:cs typeface="Arial" panose="020B0604020202020204" pitchFamily="34" charset="0"/>
              </a:rPr>
              <a:t>SN</a:t>
            </a:r>
            <a:r>
              <a:rPr lang="vi-VN" sz="1400" dirty="0" smtClean="0">
                <a:latin typeface="+mj-lt"/>
                <a:cs typeface="Arial" panose="020B0604020202020204" pitchFamily="34" charset="0"/>
              </a:rPr>
              <a:t> </a:t>
            </a:r>
            <a:r>
              <a:rPr lang="vi-VN" sz="1400" dirty="0">
                <a:latin typeface="+mj-lt"/>
                <a:cs typeface="Arial" panose="020B0604020202020204" pitchFamily="34" charset="0"/>
              </a:rPr>
              <a:t>Plafar S.A. In consecinta, Consiliul de Administratie isi rezervă dreptul de a aduce modificari ulterioare obiectivelor stabilite prin prezentul Plan de Administrare </a:t>
            </a:r>
            <a:r>
              <a:rPr lang="ro-RO" sz="1400" dirty="0" smtClean="0">
                <a:latin typeface="+mj-lt"/>
                <a:cs typeface="Arial" panose="020B0604020202020204" pitchFamily="34" charset="0"/>
              </a:rPr>
              <a:t>i</a:t>
            </a:r>
            <a:r>
              <a:rPr lang="vi-VN" sz="1400" dirty="0" smtClean="0">
                <a:latin typeface="+mj-lt"/>
                <a:cs typeface="Arial" panose="020B0604020202020204" pitchFamily="34" charset="0"/>
              </a:rPr>
              <a:t>n </a:t>
            </a:r>
            <a:r>
              <a:rPr lang="vi-VN" sz="1400" dirty="0">
                <a:latin typeface="+mj-lt"/>
                <a:cs typeface="Arial" panose="020B0604020202020204" pitchFamily="34" charset="0"/>
              </a:rPr>
              <a:t>functie de noile conditii ale pietei relevante pentru </a:t>
            </a:r>
            <a:r>
              <a:rPr lang="ro-RO" sz="1400" dirty="0" smtClean="0">
                <a:latin typeface="+mj-lt"/>
                <a:cs typeface="Arial" panose="020B0604020202020204" pitchFamily="34" charset="0"/>
              </a:rPr>
              <a:t>SN </a:t>
            </a:r>
            <a:r>
              <a:rPr lang="vi-VN" sz="1400" dirty="0" smtClean="0">
                <a:latin typeface="+mj-lt"/>
                <a:cs typeface="Arial" panose="020B0604020202020204" pitchFamily="34" charset="0"/>
              </a:rPr>
              <a:t>Plafar </a:t>
            </a:r>
            <a:r>
              <a:rPr lang="vi-VN" sz="1400" dirty="0">
                <a:latin typeface="+mj-lt"/>
                <a:cs typeface="Arial" panose="020B0604020202020204" pitchFamily="34" charset="0"/>
              </a:rPr>
              <a:t>S.A, de noile reglementări si de situatia economica, financiara sau juridica a societatii. </a:t>
            </a:r>
          </a:p>
          <a:p>
            <a:r>
              <a:rPr lang="vi-VN" sz="1400" dirty="0">
                <a:latin typeface="+mj-lt"/>
                <a:cs typeface="Arial" panose="020B0604020202020204" pitchFamily="34" charset="0"/>
              </a:rPr>
              <a:t>Prezentul Plan de Administrare se poate modifica in cazul in care “Scrisoarea de Asteptari”, comunicata ulterior din partea MECRMA, va contine alte activitati, performante sau directii de urmat.</a:t>
            </a:r>
          </a:p>
          <a:p>
            <a:endParaRPr lang="ro-RO" sz="1400" dirty="0">
              <a:latin typeface="+mj-lt"/>
              <a:cs typeface="Arial" panose="020B0604020202020204" pitchFamily="34" charset="0"/>
            </a:endParaRPr>
          </a:p>
        </p:txBody>
      </p:sp>
      <p:sp>
        <p:nvSpPr>
          <p:cNvPr id="4" name="Slide Number Placeholder 3"/>
          <p:cNvSpPr>
            <a:spLocks noGrp="1"/>
          </p:cNvSpPr>
          <p:nvPr>
            <p:ph type="sldNum" sz="quarter" idx="12"/>
          </p:nvPr>
        </p:nvSpPr>
        <p:spPr/>
        <p:txBody>
          <a:bodyPr/>
          <a:lstStyle/>
          <a:p>
            <a:fld id="{47AA3A6B-0EEB-45C3-91F3-105D1DCA536C}" type="slidenum">
              <a:rPr lang="en-US" smtClean="0"/>
              <a:pPr/>
              <a:t>22</a:t>
            </a:fld>
            <a:endParaRPr lang="en-US"/>
          </a:p>
        </p:txBody>
      </p:sp>
      <p:sp>
        <p:nvSpPr>
          <p:cNvPr id="5" name="Title 4"/>
          <p:cNvSpPr>
            <a:spLocks noGrp="1"/>
          </p:cNvSpPr>
          <p:nvPr>
            <p:ph type="title"/>
          </p:nvPr>
        </p:nvSpPr>
        <p:spPr>
          <a:xfrm>
            <a:off x="755576" y="476672"/>
            <a:ext cx="7620000" cy="1143000"/>
          </a:xfrm>
        </p:spPr>
        <p:txBody>
          <a:bodyPr/>
          <a:lstStyle/>
          <a:p>
            <a:r>
              <a:rPr lang="ro-RO" sz="1600" dirty="0"/>
              <a:t>ATENTIONARE PRIVIND LIMITAREA DE RESPONSABILITATE </a:t>
            </a:r>
            <a:br>
              <a:rPr lang="ro-RO" sz="1600" dirty="0"/>
            </a:br>
            <a:endParaRPr lang="ro-RO" sz="1600" dirty="0"/>
          </a:p>
        </p:txBody>
      </p:sp>
    </p:spTree>
    <p:extLst>
      <p:ext uri="{BB962C8B-B14F-4D97-AF65-F5344CB8AC3E}">
        <p14:creationId xmlns:p14="http://schemas.microsoft.com/office/powerpoint/2010/main" xmlns="" val="3210936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7620000" cy="1143000"/>
          </a:xfrm>
        </p:spPr>
        <p:txBody>
          <a:bodyPr/>
          <a:lstStyle/>
          <a:p>
            <a:r>
              <a:rPr lang="ro-RO" dirty="0" smtClean="0"/>
              <a:t>Scurt istoric</a:t>
            </a:r>
            <a:endParaRPr lang="ro-RO" dirty="0"/>
          </a:p>
        </p:txBody>
      </p:sp>
      <p:sp>
        <p:nvSpPr>
          <p:cNvPr id="3" name="Slide Number Placeholder 2"/>
          <p:cNvSpPr>
            <a:spLocks noGrp="1"/>
          </p:cNvSpPr>
          <p:nvPr>
            <p:ph type="sldNum" sz="quarter" idx="12"/>
          </p:nvPr>
        </p:nvSpPr>
        <p:spPr/>
        <p:txBody>
          <a:bodyPr/>
          <a:lstStyle/>
          <a:p>
            <a:fld id="{47AA3A6B-0EEB-45C3-91F3-105D1DCA536C}" type="slidenum">
              <a:rPr lang="en-US" smtClean="0"/>
              <a:pPr/>
              <a:t>3</a:t>
            </a:fld>
            <a:endParaRPr lang="en-US"/>
          </a:p>
        </p:txBody>
      </p:sp>
      <p:sp>
        <p:nvSpPr>
          <p:cNvPr id="4" name="Rectangle 3"/>
          <p:cNvSpPr/>
          <p:nvPr/>
        </p:nvSpPr>
        <p:spPr>
          <a:xfrm>
            <a:off x="420474" y="1772816"/>
            <a:ext cx="7776864" cy="4001095"/>
          </a:xfrm>
          <a:prstGeom prst="rect">
            <a:avLst/>
          </a:prstGeom>
        </p:spPr>
        <p:txBody>
          <a:bodyPr wrap="square">
            <a:spAutoFit/>
          </a:bodyPr>
          <a:lstStyle/>
          <a:p>
            <a:r>
              <a:rPr lang="vi-VN" dirty="0"/>
              <a:t>In anul 1949 a  fost infiintata </a:t>
            </a:r>
            <a:r>
              <a:rPr lang="vi-VN" dirty="0" smtClean="0"/>
              <a:t>„</a:t>
            </a:r>
            <a:r>
              <a:rPr lang="ro-RO" dirty="0" smtClean="0"/>
              <a:t>I</a:t>
            </a:r>
            <a:r>
              <a:rPr lang="vi-VN" dirty="0" smtClean="0"/>
              <a:t>ntreprinderea Comercial</a:t>
            </a:r>
            <a:r>
              <a:rPr lang="ro-RO" dirty="0" smtClean="0"/>
              <a:t>a</a:t>
            </a:r>
            <a:r>
              <a:rPr lang="vi-VN" dirty="0" smtClean="0"/>
              <a:t> </a:t>
            </a:r>
            <a:r>
              <a:rPr lang="vi-VN" dirty="0"/>
              <a:t>de Stat PLAFAR”, in subordinea Ministerului Sanatatii, </a:t>
            </a:r>
            <a:r>
              <a:rPr lang="vi-VN" dirty="0" smtClean="0"/>
              <a:t>av</a:t>
            </a:r>
            <a:r>
              <a:rPr lang="ro-RO" sz="2000" dirty="0" smtClean="0"/>
              <a:t>a</a:t>
            </a:r>
            <a:r>
              <a:rPr lang="vi-VN" dirty="0" smtClean="0"/>
              <a:t>nd </a:t>
            </a:r>
            <a:r>
              <a:rPr lang="vi-VN" dirty="0"/>
              <a:t>ca obiect de activitate </a:t>
            </a:r>
            <a:r>
              <a:rPr lang="vi-VN" dirty="0" smtClean="0"/>
              <a:t>achizi</a:t>
            </a:r>
            <a:r>
              <a:rPr lang="ro-RO" sz="2000" dirty="0" smtClean="0"/>
              <a:t>t</a:t>
            </a:r>
            <a:r>
              <a:rPr lang="vi-VN" dirty="0" smtClean="0"/>
              <a:t>ia </a:t>
            </a:r>
            <a:r>
              <a:rPr lang="vi-VN" dirty="0"/>
              <a:t>plantelor din flora </a:t>
            </a:r>
            <a:r>
              <a:rPr lang="vi-VN" dirty="0" smtClean="0"/>
              <a:t>spontan</a:t>
            </a:r>
            <a:r>
              <a:rPr lang="ro-RO" sz="2000" dirty="0" smtClean="0"/>
              <a:t>a</a:t>
            </a:r>
            <a:r>
              <a:rPr lang="vi-VN" dirty="0" smtClean="0"/>
              <a:t>, </a:t>
            </a:r>
            <a:r>
              <a:rPr lang="vi-VN" dirty="0"/>
              <a:t>contractarea celor din culturi cu </a:t>
            </a:r>
            <a:r>
              <a:rPr lang="vi-VN" dirty="0" smtClean="0"/>
              <a:t>unit</a:t>
            </a:r>
            <a:r>
              <a:rPr lang="ro-RO" sz="2000" dirty="0" smtClean="0"/>
              <a:t>a</a:t>
            </a:r>
            <a:r>
              <a:rPr lang="ro-RO" sz="2000" dirty="0"/>
              <a:t>t</a:t>
            </a:r>
            <a:r>
              <a:rPr lang="vi-VN" dirty="0" smtClean="0"/>
              <a:t>i produc</a:t>
            </a:r>
            <a:r>
              <a:rPr lang="ro-RO" dirty="0" smtClean="0">
                <a:latin typeface="Arial" panose="020B0604020202020204" pitchFamily="34" charset="0"/>
                <a:cs typeface="Arial" panose="020B0604020202020204" pitchFamily="34" charset="0"/>
              </a:rPr>
              <a:t>a</a:t>
            </a:r>
            <a:r>
              <a:rPr lang="vi-VN" dirty="0" smtClean="0"/>
              <a:t>toare</a:t>
            </a:r>
            <a:r>
              <a:rPr lang="vi-VN" dirty="0"/>
              <a:t>, </a:t>
            </a:r>
            <a:r>
              <a:rPr lang="vi-VN" dirty="0" smtClean="0"/>
              <a:t>condi</a:t>
            </a:r>
            <a:r>
              <a:rPr lang="ro-RO" dirty="0" smtClean="0">
                <a:latin typeface="Arial" panose="020B0604020202020204" pitchFamily="34" charset="0"/>
                <a:cs typeface="Arial" panose="020B0604020202020204" pitchFamily="34" charset="0"/>
              </a:rPr>
              <a:t>t</a:t>
            </a:r>
            <a:r>
              <a:rPr lang="vi-VN" dirty="0" smtClean="0"/>
              <a:t>ionarea</a:t>
            </a:r>
            <a:r>
              <a:rPr lang="vi-VN" dirty="0"/>
              <a:t>, prelucrarea primară a materiei prime </a:t>
            </a:r>
            <a:r>
              <a:rPr lang="ro-RO" dirty="0" smtClean="0"/>
              <a:t>s</a:t>
            </a:r>
            <a:r>
              <a:rPr lang="vi-VN" dirty="0" smtClean="0"/>
              <a:t>i </a:t>
            </a:r>
            <a:r>
              <a:rPr lang="vi-VN" dirty="0"/>
              <a:t>inceputul </a:t>
            </a:r>
            <a:r>
              <a:rPr lang="vi-VN" dirty="0" smtClean="0"/>
              <a:t>valorific</a:t>
            </a:r>
            <a:r>
              <a:rPr lang="ro-RO" dirty="0">
                <a:latin typeface="Arial" panose="020B0604020202020204" pitchFamily="34" charset="0"/>
                <a:cs typeface="Arial" panose="020B0604020202020204" pitchFamily="34" charset="0"/>
              </a:rPr>
              <a:t>a</a:t>
            </a:r>
            <a:r>
              <a:rPr lang="vi-VN" dirty="0" smtClean="0"/>
              <a:t>rii </a:t>
            </a:r>
            <a:r>
              <a:rPr lang="vi-VN" dirty="0"/>
              <a:t>sub formă de produse farmaceutice, dar nu numai.</a:t>
            </a:r>
          </a:p>
          <a:p>
            <a:r>
              <a:rPr lang="vi-VN" dirty="0"/>
              <a:t>I.C.S</a:t>
            </a:r>
            <a:r>
              <a:rPr lang="vi-VN" dirty="0" smtClean="0"/>
              <a:t>.</a:t>
            </a:r>
            <a:r>
              <a:rPr lang="ro-RO" dirty="0" smtClean="0"/>
              <a:t> </a:t>
            </a:r>
            <a:r>
              <a:rPr lang="vi-VN" dirty="0" smtClean="0"/>
              <a:t>PLAFAR </a:t>
            </a:r>
            <a:r>
              <a:rPr lang="vi-VN" dirty="0"/>
              <a:t>este preluata in anul 1955 de catre CENTROCOOP, prin infiintarea “Directiei de plante medicinale, aromatice si a condimentelor”.</a:t>
            </a:r>
          </a:p>
          <a:p>
            <a:endParaRPr lang="vi-VN" dirty="0"/>
          </a:p>
          <a:p>
            <a:r>
              <a:rPr lang="vi-VN" dirty="0"/>
              <a:t>In anul 1975 a fost creat TRUSTUL PLAFAR, care a functionat pana in 1990, cand devine </a:t>
            </a:r>
            <a:r>
              <a:rPr lang="vi-VN" dirty="0" smtClean="0"/>
              <a:t>REGIA</a:t>
            </a:r>
            <a:r>
              <a:rPr lang="ro-RO" dirty="0" smtClean="0"/>
              <a:t> </a:t>
            </a:r>
            <a:r>
              <a:rPr lang="vi-VN" dirty="0" smtClean="0"/>
              <a:t> </a:t>
            </a:r>
            <a:r>
              <a:rPr lang="vi-VN" dirty="0"/>
              <a:t>AUTONOMA PLAFAR, avand in componenta filiale cu sediul in 12 judete ale tarii.</a:t>
            </a:r>
          </a:p>
          <a:p>
            <a:endParaRPr lang="vi-VN" dirty="0"/>
          </a:p>
          <a:p>
            <a:r>
              <a:rPr lang="vi-VN" dirty="0"/>
              <a:t>Din martie 1999, Regia Autonoma Plafar s-a transformat in SOCIETATEA NATIONALA PLAFAR.</a:t>
            </a:r>
            <a:endParaRPr lang="ro-RO" dirty="0"/>
          </a:p>
        </p:txBody>
      </p:sp>
      <p:pic>
        <p:nvPicPr>
          <p:cNvPr id="5122" name="Picture 2" descr="C:\Users\radu.pop\Desktop\plafar-sigla.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63888" y="6323553"/>
            <a:ext cx="1228369" cy="48602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528652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        Cuprins</a:t>
            </a:r>
            <a:endParaRPr lang="ro-RO" dirty="0"/>
          </a:p>
        </p:txBody>
      </p:sp>
      <p:sp>
        <p:nvSpPr>
          <p:cNvPr id="3" name="Slide Number Placeholder 2"/>
          <p:cNvSpPr>
            <a:spLocks noGrp="1"/>
          </p:cNvSpPr>
          <p:nvPr>
            <p:ph type="sldNum" sz="quarter" idx="12"/>
          </p:nvPr>
        </p:nvSpPr>
        <p:spPr/>
        <p:txBody>
          <a:bodyPr/>
          <a:lstStyle/>
          <a:p>
            <a:fld id="{47AA3A6B-0EEB-45C3-91F3-105D1DCA536C}" type="slidenum">
              <a:rPr lang="en-US" smtClean="0"/>
              <a:pPr/>
              <a:t>4</a:t>
            </a:fld>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xmlns="" val="0"/>
              </a:ext>
            </a:extLst>
          </a:blip>
          <a:stretch>
            <a:fillRect/>
          </a:stretch>
        </p:blipFill>
        <p:spPr bwMode="auto">
          <a:xfrm>
            <a:off x="1187624" y="1700969"/>
            <a:ext cx="6316663" cy="23047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 name="Picture 2" descr="C:\Users\radu.pop\Desktop\plafar-sigla.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563888" y="6323553"/>
            <a:ext cx="1228369" cy="48602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5576209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sz="4000" dirty="0" smtClean="0"/>
              <a:t>A. Contextul de piata, ceaiuri (1/</a:t>
            </a:r>
            <a:r>
              <a:rPr lang="en-US" sz="4000" dirty="0" smtClean="0"/>
              <a:t>4)</a:t>
            </a:r>
            <a:endParaRPr lang="en-US" sz="4000" dirty="0"/>
          </a:p>
        </p:txBody>
      </p:sp>
      <p:sp>
        <p:nvSpPr>
          <p:cNvPr id="3" name="Text Placeholder 2"/>
          <p:cNvSpPr>
            <a:spLocks noGrp="1"/>
          </p:cNvSpPr>
          <p:nvPr>
            <p:ph type="body" idx="1"/>
          </p:nvPr>
        </p:nvSpPr>
        <p:spPr/>
        <p:txBody>
          <a:bodyPr/>
          <a:lstStyle/>
          <a:p>
            <a:r>
              <a:rPr lang="ro-RO" dirty="0" smtClean="0"/>
              <a:t>Notorietatea marcilor</a:t>
            </a:r>
            <a:endParaRPr lang="en-US" dirty="0"/>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xmlns="" val="945666685"/>
              </p:ext>
            </p:extLst>
          </p:nvPr>
        </p:nvGraphicFramePr>
        <p:xfrm>
          <a:off x="323528" y="2174875"/>
          <a:ext cx="3791272" cy="3951288"/>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Placeholder 4"/>
          <p:cNvSpPr>
            <a:spLocks noGrp="1"/>
          </p:cNvSpPr>
          <p:nvPr>
            <p:ph type="body" sz="quarter" idx="3"/>
          </p:nvPr>
        </p:nvSpPr>
        <p:spPr/>
        <p:txBody>
          <a:bodyPr/>
          <a:lstStyle/>
          <a:p>
            <a:r>
              <a:rPr lang="ro-RO" dirty="0" smtClean="0"/>
              <a:t>Cote de piata, volum</a:t>
            </a:r>
            <a:endParaRPr lang="en-US" dirty="0"/>
          </a:p>
        </p:txBody>
      </p:sp>
      <p:sp>
        <p:nvSpPr>
          <p:cNvPr id="4" name="Slide Number Placeholder 3"/>
          <p:cNvSpPr>
            <a:spLocks noGrp="1"/>
          </p:cNvSpPr>
          <p:nvPr>
            <p:ph type="sldNum" sz="quarter" idx="12"/>
          </p:nvPr>
        </p:nvSpPr>
        <p:spPr/>
        <p:txBody>
          <a:bodyPr/>
          <a:lstStyle/>
          <a:p>
            <a:fld id="{47AA3A6B-0EEB-45C3-91F3-105D1DCA536C}" type="slidenum">
              <a:rPr lang="en-US" smtClean="0"/>
              <a:pPr/>
              <a:t>5</a:t>
            </a:fld>
            <a:endParaRPr lang="en-US"/>
          </a:p>
        </p:txBody>
      </p:sp>
      <p:graphicFrame>
        <p:nvGraphicFramePr>
          <p:cNvPr id="12" name="Chart 11"/>
          <p:cNvGraphicFramePr>
            <a:graphicFrameLocks/>
          </p:cNvGraphicFramePr>
          <p:nvPr>
            <p:extLst>
              <p:ext uri="{D42A27DB-BD31-4B8C-83A1-F6EECF244321}">
                <p14:modId xmlns:p14="http://schemas.microsoft.com/office/powerpoint/2010/main" xmlns="" val="2828806940"/>
              </p:ext>
            </p:extLst>
          </p:nvPr>
        </p:nvGraphicFramePr>
        <p:xfrm>
          <a:off x="4139952" y="2132856"/>
          <a:ext cx="4572000" cy="3960440"/>
        </p:xfrm>
        <a:graphic>
          <a:graphicData uri="http://schemas.openxmlformats.org/drawingml/2006/chart">
            <c:chart xmlns:c="http://schemas.openxmlformats.org/drawingml/2006/chart" xmlns:r="http://schemas.openxmlformats.org/officeDocument/2006/relationships" r:id="rId3"/>
          </a:graphicData>
        </a:graphic>
      </p:graphicFrame>
      <p:pic>
        <p:nvPicPr>
          <p:cNvPr id="8" name="Picture 2" descr="C:\Users\radu.pop\Desktop\plafar-sigla.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563888" y="6323553"/>
            <a:ext cx="1228369" cy="48602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4119362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4000" dirty="0" smtClean="0"/>
              <a:t>Contextul de piata</a:t>
            </a:r>
            <a:r>
              <a:rPr lang="en-US" sz="4000" dirty="0" smtClean="0"/>
              <a:t> (2/</a:t>
            </a:r>
            <a:r>
              <a:rPr lang="ro-RO" sz="4000" dirty="0" smtClean="0"/>
              <a:t>4</a:t>
            </a:r>
            <a:r>
              <a:rPr lang="en-US" sz="4000" dirty="0" smtClean="0"/>
              <a:t>)</a:t>
            </a:r>
            <a:endParaRPr lang="en-US" sz="4000" dirty="0"/>
          </a:p>
        </p:txBody>
      </p:sp>
      <p:sp>
        <p:nvSpPr>
          <p:cNvPr id="4" name="Slide Number Placeholder 3"/>
          <p:cNvSpPr>
            <a:spLocks noGrp="1"/>
          </p:cNvSpPr>
          <p:nvPr>
            <p:ph type="sldNum" sz="quarter" idx="12"/>
          </p:nvPr>
        </p:nvSpPr>
        <p:spPr/>
        <p:txBody>
          <a:bodyPr/>
          <a:lstStyle/>
          <a:p>
            <a:fld id="{47AA3A6B-0EEB-45C3-91F3-105D1DCA536C}" type="slidenum">
              <a:rPr lang="en-US" smtClean="0"/>
              <a:pPr/>
              <a:t>6</a:t>
            </a:fld>
            <a:endParaRPr lang="en-US"/>
          </a:p>
        </p:txBody>
      </p:sp>
      <p:sp>
        <p:nvSpPr>
          <p:cNvPr id="3" name="TextBox 2"/>
          <p:cNvSpPr txBox="1"/>
          <p:nvPr/>
        </p:nvSpPr>
        <p:spPr>
          <a:xfrm>
            <a:off x="755576" y="2276872"/>
            <a:ext cx="7632848" cy="3108543"/>
          </a:xfrm>
          <a:prstGeom prst="rect">
            <a:avLst/>
          </a:prstGeom>
          <a:noFill/>
        </p:spPr>
        <p:txBody>
          <a:bodyPr wrap="square" rtlCol="0">
            <a:spAutoFit/>
          </a:bodyPr>
          <a:lstStyle/>
          <a:p>
            <a:pPr marL="457200" indent="-457200">
              <a:buFont typeface="Arial" pitchFamily="34" charset="0"/>
              <a:buChar char="•"/>
            </a:pPr>
            <a:r>
              <a:rPr lang="ro-RO" sz="2800" dirty="0" smtClean="0"/>
              <a:t>Clientii au o preferinta pentru marcile traditionale, naturale</a:t>
            </a:r>
          </a:p>
          <a:p>
            <a:pPr marL="457200" indent="-457200">
              <a:buFont typeface="Arial" pitchFamily="34" charset="0"/>
              <a:buChar char="•"/>
            </a:pPr>
            <a:r>
              <a:rPr lang="ro-RO" sz="2800" dirty="0" smtClean="0"/>
              <a:t>Piata este deservita atat de marci romanesti (Plafar, Fares) cat si  de importuri premium (Unilever/ Lipton) si cu preturi medii (Belin, Pickwick, Ekoland)</a:t>
            </a:r>
          </a:p>
          <a:p>
            <a:pPr marL="457200" indent="-457200">
              <a:buFont typeface="Arial" pitchFamily="34" charset="0"/>
              <a:buChar char="•"/>
            </a:pPr>
            <a:endParaRPr lang="en-US" sz="2800" dirty="0"/>
          </a:p>
        </p:txBody>
      </p:sp>
      <p:pic>
        <p:nvPicPr>
          <p:cNvPr id="5" name="Picture 2" descr="C:\Users\radu.pop\Desktop\plafar-sigla.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63888" y="6323553"/>
            <a:ext cx="1228369" cy="48602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765335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97" y="274638"/>
            <a:ext cx="8496944" cy="1143000"/>
          </a:xfrm>
        </p:spPr>
        <p:txBody>
          <a:bodyPr>
            <a:noAutofit/>
          </a:bodyPr>
          <a:lstStyle/>
          <a:p>
            <a:r>
              <a:rPr lang="ro-RO" sz="4000" dirty="0" smtClean="0"/>
              <a:t>Contextul de piata, </a:t>
            </a:r>
            <a:r>
              <a:rPr lang="en-US" sz="4000" dirty="0" err="1" smtClean="0"/>
              <a:t>consum</a:t>
            </a:r>
            <a:r>
              <a:rPr lang="en-US" sz="4000" dirty="0" smtClean="0"/>
              <a:t> </a:t>
            </a:r>
            <a:r>
              <a:rPr lang="ro-RO" sz="4000" dirty="0" smtClean="0"/>
              <a:t>ceai  </a:t>
            </a:r>
            <a:r>
              <a:rPr lang="en-US" sz="4000" dirty="0" smtClean="0"/>
              <a:t>(</a:t>
            </a:r>
            <a:r>
              <a:rPr lang="ro-RO" sz="4000" dirty="0" smtClean="0"/>
              <a:t>3/</a:t>
            </a:r>
            <a:r>
              <a:rPr lang="en-US" sz="4000" dirty="0" smtClean="0"/>
              <a:t>4)</a:t>
            </a:r>
            <a:endParaRPr lang="en-US" sz="4000" dirty="0"/>
          </a:p>
        </p:txBody>
      </p:sp>
      <p:sp>
        <p:nvSpPr>
          <p:cNvPr id="3" name="Text Placeholder 2"/>
          <p:cNvSpPr>
            <a:spLocks noGrp="1"/>
          </p:cNvSpPr>
          <p:nvPr>
            <p:ph type="body" idx="1"/>
          </p:nvPr>
        </p:nvSpPr>
        <p:spPr/>
        <p:txBody>
          <a:bodyPr/>
          <a:lstStyle/>
          <a:p>
            <a:r>
              <a:rPr lang="en-US" dirty="0" err="1" smtClean="0"/>
              <a:t>Consum</a:t>
            </a:r>
            <a:r>
              <a:rPr lang="en-US" dirty="0" smtClean="0"/>
              <a:t> </a:t>
            </a:r>
            <a:r>
              <a:rPr lang="en-US" dirty="0" err="1" smtClean="0"/>
              <a:t>ceaiuri</a:t>
            </a:r>
            <a:r>
              <a:rPr lang="en-US" dirty="0" smtClean="0"/>
              <a:t> </a:t>
            </a:r>
            <a:r>
              <a:rPr lang="en-US" dirty="0" err="1" smtClean="0"/>
              <a:t>calde</a:t>
            </a:r>
            <a:r>
              <a:rPr lang="en-US" dirty="0" smtClean="0"/>
              <a:t> 2014</a:t>
            </a:r>
            <a:endParaRPr lang="en-US" dirty="0"/>
          </a:p>
        </p:txBody>
      </p:sp>
      <p:sp>
        <p:nvSpPr>
          <p:cNvPr id="5" name="Text Placeholder 4"/>
          <p:cNvSpPr>
            <a:spLocks noGrp="1"/>
          </p:cNvSpPr>
          <p:nvPr>
            <p:ph type="body" sz="quarter" idx="3"/>
          </p:nvPr>
        </p:nvSpPr>
        <p:spPr>
          <a:xfrm>
            <a:off x="5724128" y="1535113"/>
            <a:ext cx="2962672" cy="639762"/>
          </a:xfrm>
        </p:spPr>
        <p:txBody>
          <a:bodyPr/>
          <a:lstStyle/>
          <a:p>
            <a:r>
              <a:rPr lang="en-US" dirty="0" smtClean="0"/>
              <a:t>2015</a:t>
            </a:r>
            <a:endParaRPr lang="en-US" dirty="0"/>
          </a:p>
        </p:txBody>
      </p:sp>
      <p:sp>
        <p:nvSpPr>
          <p:cNvPr id="4" name="Slide Number Placeholder 3"/>
          <p:cNvSpPr>
            <a:spLocks noGrp="1"/>
          </p:cNvSpPr>
          <p:nvPr>
            <p:ph type="sldNum" sz="quarter" idx="12"/>
          </p:nvPr>
        </p:nvSpPr>
        <p:spPr/>
        <p:txBody>
          <a:bodyPr/>
          <a:lstStyle/>
          <a:p>
            <a:fld id="{47AA3A6B-0EEB-45C3-91F3-105D1DCA536C}" type="slidenum">
              <a:rPr lang="en-US" smtClean="0"/>
              <a:pPr/>
              <a:t>7</a:t>
            </a:fld>
            <a:endParaRPr lang="en-US"/>
          </a:p>
        </p:txBody>
      </p:sp>
      <p:graphicFrame>
        <p:nvGraphicFramePr>
          <p:cNvPr id="9" name="Chart 8"/>
          <p:cNvGraphicFramePr>
            <a:graphicFrameLocks/>
          </p:cNvGraphicFramePr>
          <p:nvPr>
            <p:extLst>
              <p:ext uri="{D42A27DB-BD31-4B8C-83A1-F6EECF244321}">
                <p14:modId xmlns:p14="http://schemas.microsoft.com/office/powerpoint/2010/main" xmlns="" val="2370662296"/>
              </p:ext>
            </p:extLst>
          </p:nvPr>
        </p:nvGraphicFramePr>
        <p:xfrm>
          <a:off x="251520" y="2492896"/>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xmlns="" val="1370806516"/>
              </p:ext>
            </p:extLst>
          </p:nvPr>
        </p:nvGraphicFramePr>
        <p:xfrm>
          <a:off x="5076056" y="2492896"/>
          <a:ext cx="3476625"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13" name="Rectangle 12"/>
          <p:cNvSpPr/>
          <p:nvPr/>
        </p:nvSpPr>
        <p:spPr>
          <a:xfrm>
            <a:off x="198947" y="3611772"/>
            <a:ext cx="3364941" cy="1279518"/>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2195736" y="4231142"/>
            <a:ext cx="1296144" cy="646331"/>
          </a:xfrm>
          <a:prstGeom prst="rect">
            <a:avLst/>
          </a:prstGeom>
          <a:noFill/>
        </p:spPr>
        <p:txBody>
          <a:bodyPr wrap="square" rtlCol="0">
            <a:spAutoFit/>
          </a:bodyPr>
          <a:lstStyle/>
          <a:p>
            <a:pPr algn="r"/>
            <a:r>
              <a:rPr lang="en-US" sz="1200" dirty="0" err="1" smtClean="0"/>
              <a:t>Consum</a:t>
            </a:r>
            <a:r>
              <a:rPr lang="en-US" sz="1200" dirty="0" smtClean="0"/>
              <a:t> </a:t>
            </a:r>
            <a:r>
              <a:rPr lang="en-US" sz="1200" dirty="0" err="1" smtClean="0"/>
              <a:t>frecvent</a:t>
            </a:r>
            <a:endParaRPr lang="en-US" sz="1200" dirty="0" smtClean="0"/>
          </a:p>
          <a:p>
            <a:pPr algn="r"/>
            <a:r>
              <a:rPr lang="en-US" sz="1200" dirty="0" smtClean="0"/>
              <a:t>33.7%</a:t>
            </a:r>
          </a:p>
          <a:p>
            <a:pPr algn="r"/>
            <a:endParaRPr lang="en-US" sz="1200" dirty="0"/>
          </a:p>
        </p:txBody>
      </p:sp>
      <p:sp>
        <p:nvSpPr>
          <p:cNvPr id="15" name="Rectangle 14"/>
          <p:cNvSpPr/>
          <p:nvPr/>
        </p:nvSpPr>
        <p:spPr>
          <a:xfrm>
            <a:off x="4860032" y="3611772"/>
            <a:ext cx="2356829" cy="1279518"/>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5868144" y="4231142"/>
            <a:ext cx="1296144" cy="646331"/>
          </a:xfrm>
          <a:prstGeom prst="rect">
            <a:avLst/>
          </a:prstGeom>
          <a:noFill/>
        </p:spPr>
        <p:txBody>
          <a:bodyPr wrap="square" rtlCol="0">
            <a:spAutoFit/>
          </a:bodyPr>
          <a:lstStyle/>
          <a:p>
            <a:pPr algn="r"/>
            <a:r>
              <a:rPr lang="en-US" sz="1200" dirty="0" err="1" smtClean="0"/>
              <a:t>Consum</a:t>
            </a:r>
            <a:r>
              <a:rPr lang="en-US" sz="1200" dirty="0" smtClean="0"/>
              <a:t> </a:t>
            </a:r>
            <a:r>
              <a:rPr lang="en-US" sz="1200" dirty="0" err="1" smtClean="0"/>
              <a:t>frecvent</a:t>
            </a:r>
            <a:endParaRPr lang="en-US" sz="1200" dirty="0" smtClean="0"/>
          </a:p>
          <a:p>
            <a:pPr algn="r"/>
            <a:r>
              <a:rPr lang="en-US" sz="1200" dirty="0" smtClean="0"/>
              <a:t>35.8%</a:t>
            </a:r>
          </a:p>
          <a:p>
            <a:pPr algn="r"/>
            <a:endParaRPr lang="en-US" sz="1200" dirty="0"/>
          </a:p>
        </p:txBody>
      </p:sp>
      <p:sp>
        <p:nvSpPr>
          <p:cNvPr id="17" name="TextBox 16"/>
          <p:cNvSpPr txBox="1"/>
          <p:nvPr/>
        </p:nvSpPr>
        <p:spPr>
          <a:xfrm>
            <a:off x="7380312" y="4157393"/>
            <a:ext cx="648072" cy="307777"/>
          </a:xfrm>
          <a:prstGeom prst="rect">
            <a:avLst/>
          </a:prstGeom>
          <a:noFill/>
        </p:spPr>
        <p:txBody>
          <a:bodyPr wrap="square" rtlCol="0">
            <a:spAutoFit/>
          </a:bodyPr>
          <a:lstStyle/>
          <a:p>
            <a:r>
              <a:rPr lang="en-US" sz="1400" b="1" dirty="0" smtClean="0"/>
              <a:t>+2pp</a:t>
            </a:r>
            <a:endParaRPr lang="en-US" sz="1400" b="1" dirty="0"/>
          </a:p>
        </p:txBody>
      </p:sp>
      <p:cxnSp>
        <p:nvCxnSpPr>
          <p:cNvPr id="19" name="Straight Connector 18"/>
          <p:cNvCxnSpPr/>
          <p:nvPr/>
        </p:nvCxnSpPr>
        <p:spPr>
          <a:xfrm>
            <a:off x="7524328" y="4465170"/>
            <a:ext cx="3600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7884368" y="4157393"/>
            <a:ext cx="0" cy="30777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6247001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59632" y="1196752"/>
            <a:ext cx="1224136" cy="2554545"/>
          </a:xfrm>
          <a:prstGeom prst="rect">
            <a:avLst/>
          </a:prstGeom>
          <a:noFill/>
        </p:spPr>
        <p:txBody>
          <a:bodyPr wrap="square" rtlCol="0">
            <a:spAutoFit/>
          </a:bodyPr>
          <a:lstStyle/>
          <a:p>
            <a:pPr algn="ctr"/>
            <a:r>
              <a:rPr lang="ro-RO" sz="16000" dirty="0" smtClean="0">
                <a:solidFill>
                  <a:schemeClr val="bg1">
                    <a:lumMod val="95000"/>
                  </a:schemeClr>
                </a:solidFill>
              </a:rPr>
              <a:t>S</a:t>
            </a:r>
            <a:endParaRPr lang="en-US" sz="16000" dirty="0">
              <a:solidFill>
                <a:schemeClr val="bg1">
                  <a:lumMod val="95000"/>
                </a:schemeClr>
              </a:solidFill>
            </a:endParaRPr>
          </a:p>
        </p:txBody>
      </p:sp>
      <p:sp>
        <p:nvSpPr>
          <p:cNvPr id="8" name="TextBox 7"/>
          <p:cNvSpPr txBox="1"/>
          <p:nvPr/>
        </p:nvSpPr>
        <p:spPr>
          <a:xfrm>
            <a:off x="5796136" y="1234495"/>
            <a:ext cx="1224136" cy="2554545"/>
          </a:xfrm>
          <a:prstGeom prst="rect">
            <a:avLst/>
          </a:prstGeom>
          <a:noFill/>
        </p:spPr>
        <p:txBody>
          <a:bodyPr wrap="square" rtlCol="0">
            <a:spAutoFit/>
          </a:bodyPr>
          <a:lstStyle/>
          <a:p>
            <a:pPr algn="ctr"/>
            <a:r>
              <a:rPr lang="ro-RO" sz="16000" dirty="0">
                <a:solidFill>
                  <a:schemeClr val="bg1">
                    <a:lumMod val="95000"/>
                  </a:schemeClr>
                </a:solidFill>
              </a:rPr>
              <a:t>W</a:t>
            </a:r>
            <a:endParaRPr lang="en-US" sz="16000" dirty="0">
              <a:solidFill>
                <a:schemeClr val="bg1">
                  <a:lumMod val="95000"/>
                </a:schemeClr>
              </a:solidFill>
            </a:endParaRPr>
          </a:p>
        </p:txBody>
      </p:sp>
      <p:sp>
        <p:nvSpPr>
          <p:cNvPr id="9" name="TextBox 8"/>
          <p:cNvSpPr txBox="1"/>
          <p:nvPr/>
        </p:nvSpPr>
        <p:spPr>
          <a:xfrm>
            <a:off x="1259632" y="4005064"/>
            <a:ext cx="1440160" cy="2554545"/>
          </a:xfrm>
          <a:prstGeom prst="rect">
            <a:avLst/>
          </a:prstGeom>
          <a:noFill/>
        </p:spPr>
        <p:txBody>
          <a:bodyPr wrap="square" rtlCol="0">
            <a:spAutoFit/>
          </a:bodyPr>
          <a:lstStyle/>
          <a:p>
            <a:pPr algn="ctr"/>
            <a:r>
              <a:rPr lang="ro-RO" sz="16000" dirty="0">
                <a:solidFill>
                  <a:schemeClr val="bg1">
                    <a:lumMod val="95000"/>
                  </a:schemeClr>
                </a:solidFill>
              </a:rPr>
              <a:t>O</a:t>
            </a:r>
            <a:endParaRPr lang="en-US" sz="16000" dirty="0">
              <a:solidFill>
                <a:schemeClr val="bg1">
                  <a:lumMod val="95000"/>
                </a:schemeClr>
              </a:solidFill>
            </a:endParaRPr>
          </a:p>
        </p:txBody>
      </p:sp>
      <p:sp>
        <p:nvSpPr>
          <p:cNvPr id="10" name="TextBox 9"/>
          <p:cNvSpPr txBox="1"/>
          <p:nvPr/>
        </p:nvSpPr>
        <p:spPr>
          <a:xfrm>
            <a:off x="5796136" y="4042807"/>
            <a:ext cx="1224136" cy="2554545"/>
          </a:xfrm>
          <a:prstGeom prst="rect">
            <a:avLst/>
          </a:prstGeom>
          <a:noFill/>
        </p:spPr>
        <p:txBody>
          <a:bodyPr wrap="square" rtlCol="0">
            <a:spAutoFit/>
          </a:bodyPr>
          <a:lstStyle/>
          <a:p>
            <a:pPr algn="ctr"/>
            <a:r>
              <a:rPr lang="ro-RO" sz="16000" dirty="0" smtClean="0">
                <a:solidFill>
                  <a:schemeClr val="bg1">
                    <a:lumMod val="95000"/>
                  </a:schemeClr>
                </a:solidFill>
              </a:rPr>
              <a:t>T</a:t>
            </a:r>
            <a:endParaRPr lang="en-US" sz="16000" dirty="0">
              <a:solidFill>
                <a:schemeClr val="bg1">
                  <a:lumMod val="95000"/>
                </a:schemeClr>
              </a:solidFill>
            </a:endParaRPr>
          </a:p>
        </p:txBody>
      </p:sp>
      <p:sp>
        <p:nvSpPr>
          <p:cNvPr id="2" name="Title 1"/>
          <p:cNvSpPr>
            <a:spLocks noGrp="1"/>
          </p:cNvSpPr>
          <p:nvPr>
            <p:ph type="title"/>
          </p:nvPr>
        </p:nvSpPr>
        <p:spPr/>
        <p:txBody>
          <a:bodyPr/>
          <a:lstStyle/>
          <a:p>
            <a:r>
              <a:rPr lang="en-US" dirty="0" smtClean="0"/>
              <a:t>B. </a:t>
            </a:r>
            <a:r>
              <a:rPr lang="ro-RO" dirty="0" smtClean="0"/>
              <a:t>Atuurile si provocarile companiei</a:t>
            </a:r>
            <a:endParaRPr lang="en-US" dirty="0"/>
          </a:p>
        </p:txBody>
      </p:sp>
      <p:sp>
        <p:nvSpPr>
          <p:cNvPr id="11" name="Slide Number Placeholder 10"/>
          <p:cNvSpPr>
            <a:spLocks noGrp="1"/>
          </p:cNvSpPr>
          <p:nvPr>
            <p:ph type="sldNum" sz="quarter" idx="12"/>
          </p:nvPr>
        </p:nvSpPr>
        <p:spPr/>
        <p:txBody>
          <a:bodyPr/>
          <a:lstStyle/>
          <a:p>
            <a:fld id="{47AA3A6B-0EEB-45C3-91F3-105D1DCA536C}" type="slidenum">
              <a:rPr lang="en-US" smtClean="0"/>
              <a:pPr/>
              <a:t>8</a:t>
            </a:fld>
            <a:endParaRPr lang="en-US"/>
          </a:p>
        </p:txBody>
      </p:sp>
      <p:sp>
        <p:nvSpPr>
          <p:cNvPr id="3" name="TextBox 2"/>
          <p:cNvSpPr txBox="1"/>
          <p:nvPr/>
        </p:nvSpPr>
        <p:spPr>
          <a:xfrm>
            <a:off x="251520" y="1700808"/>
            <a:ext cx="4248472" cy="2062103"/>
          </a:xfrm>
          <a:prstGeom prst="rect">
            <a:avLst/>
          </a:prstGeom>
          <a:noFill/>
        </p:spPr>
        <p:txBody>
          <a:bodyPr wrap="square" rtlCol="0">
            <a:spAutoFit/>
          </a:bodyPr>
          <a:lstStyle/>
          <a:p>
            <a:r>
              <a:rPr lang="ro-RO" sz="1600" dirty="0" smtClean="0"/>
              <a:t>Recunoasterea marcii Plafar</a:t>
            </a:r>
          </a:p>
          <a:p>
            <a:r>
              <a:rPr lang="ro-RO" sz="1600" dirty="0" smtClean="0"/>
              <a:t>Pozitie financiara echilibrata, fara datorii capitalizare adecvata</a:t>
            </a:r>
          </a:p>
          <a:p>
            <a:r>
              <a:rPr lang="ro-RO" sz="1600" dirty="0" smtClean="0"/>
              <a:t>Proces de productie certificat, produse de calitate</a:t>
            </a:r>
          </a:p>
          <a:p>
            <a:r>
              <a:rPr lang="ro-RO" sz="1600" dirty="0" smtClean="0"/>
              <a:t>Prezenta in retail-ul modern (Kaufland)</a:t>
            </a:r>
          </a:p>
          <a:p>
            <a:r>
              <a:rPr lang="ro-RO" sz="1600" dirty="0" smtClean="0"/>
              <a:t>Organizatie si management adaptabile</a:t>
            </a:r>
          </a:p>
          <a:p>
            <a:endParaRPr lang="en-US" sz="1600" dirty="0"/>
          </a:p>
        </p:txBody>
      </p:sp>
      <p:sp>
        <p:nvSpPr>
          <p:cNvPr id="4" name="TextBox 3"/>
          <p:cNvSpPr txBox="1"/>
          <p:nvPr/>
        </p:nvSpPr>
        <p:spPr>
          <a:xfrm>
            <a:off x="4572000" y="1705820"/>
            <a:ext cx="4248472" cy="2308324"/>
          </a:xfrm>
          <a:prstGeom prst="rect">
            <a:avLst/>
          </a:prstGeom>
          <a:noFill/>
        </p:spPr>
        <p:txBody>
          <a:bodyPr wrap="square" rtlCol="0">
            <a:spAutoFit/>
          </a:bodyPr>
          <a:lstStyle/>
          <a:p>
            <a:r>
              <a:rPr lang="ro-RO" sz="1600" dirty="0" smtClean="0"/>
              <a:t>Slaba preferinta a marcii in zona mid price si premium (clienti venituri peste medie)</a:t>
            </a:r>
          </a:p>
          <a:p>
            <a:r>
              <a:rPr lang="ro-RO" sz="1600" dirty="0" smtClean="0"/>
              <a:t>Profitabilitate redusa</a:t>
            </a:r>
          </a:p>
          <a:p>
            <a:r>
              <a:rPr lang="ro-RO" sz="1600" dirty="0" smtClean="0"/>
              <a:t>Complexitate a productiei datorata numarului mare de produse</a:t>
            </a:r>
          </a:p>
          <a:p>
            <a:r>
              <a:rPr lang="ro-RO" sz="1600" dirty="0" smtClean="0"/>
              <a:t>Dependenta de top retaileri (Kaufland, Carrefour), capilaritate redusa a distributiei</a:t>
            </a:r>
          </a:p>
          <a:p>
            <a:r>
              <a:rPr lang="ro-RO" sz="1600" dirty="0" smtClean="0"/>
              <a:t>Procese nefinalizate (Rast/ ANAF/CCR)</a:t>
            </a:r>
          </a:p>
          <a:p>
            <a:endParaRPr lang="en-US" sz="1600" dirty="0"/>
          </a:p>
        </p:txBody>
      </p:sp>
      <p:sp>
        <p:nvSpPr>
          <p:cNvPr id="5" name="TextBox 4"/>
          <p:cNvSpPr txBox="1"/>
          <p:nvPr/>
        </p:nvSpPr>
        <p:spPr>
          <a:xfrm>
            <a:off x="251520" y="4535249"/>
            <a:ext cx="4248472" cy="1815882"/>
          </a:xfrm>
          <a:prstGeom prst="rect">
            <a:avLst/>
          </a:prstGeom>
          <a:noFill/>
        </p:spPr>
        <p:txBody>
          <a:bodyPr wrap="square" rtlCol="0">
            <a:spAutoFit/>
          </a:bodyPr>
          <a:lstStyle/>
          <a:p>
            <a:r>
              <a:rPr lang="ro-RO" sz="1600" dirty="0" smtClean="0"/>
              <a:t>Cresterea consumului produse bio/ traditionale</a:t>
            </a:r>
          </a:p>
          <a:p>
            <a:r>
              <a:rPr lang="ro-RO" sz="1600" dirty="0" smtClean="0"/>
              <a:t>Extindere distributie in comertul traditional, HoReCa si e-commerce</a:t>
            </a:r>
          </a:p>
          <a:p>
            <a:r>
              <a:rPr lang="ro-RO" sz="1600" dirty="0" smtClean="0"/>
              <a:t>Extindere brand in zona mid-price si premium, franchising controlat</a:t>
            </a:r>
          </a:p>
          <a:p>
            <a:r>
              <a:rPr lang="ro-RO" sz="1600" dirty="0" smtClean="0"/>
              <a:t>Accesare Fonduri EU pentru tehnologizare productie premium si/ sau utilizare active Rast</a:t>
            </a:r>
            <a:endParaRPr lang="en-US" sz="1600" dirty="0"/>
          </a:p>
        </p:txBody>
      </p:sp>
      <p:sp>
        <p:nvSpPr>
          <p:cNvPr id="6" name="TextBox 5"/>
          <p:cNvSpPr txBox="1"/>
          <p:nvPr/>
        </p:nvSpPr>
        <p:spPr>
          <a:xfrm>
            <a:off x="4570824" y="4531749"/>
            <a:ext cx="4248472" cy="1569660"/>
          </a:xfrm>
          <a:prstGeom prst="rect">
            <a:avLst/>
          </a:prstGeom>
          <a:noFill/>
        </p:spPr>
        <p:txBody>
          <a:bodyPr wrap="square" rtlCol="0">
            <a:spAutoFit/>
          </a:bodyPr>
          <a:lstStyle/>
          <a:p>
            <a:r>
              <a:rPr lang="ro-RO" sz="1600" dirty="0" smtClean="0"/>
              <a:t>Reducerea profitabilitatii prin continuarea dependentei de mari retaileri</a:t>
            </a:r>
          </a:p>
          <a:p>
            <a:r>
              <a:rPr lang="ro-RO" sz="1600" dirty="0" smtClean="0"/>
              <a:t>Finantarea proiectelor de crestere</a:t>
            </a:r>
          </a:p>
          <a:p>
            <a:r>
              <a:rPr lang="ro-RO" sz="1600" dirty="0" smtClean="0"/>
              <a:t>Re-echilibrarea echipei manageriale </a:t>
            </a:r>
          </a:p>
          <a:p>
            <a:endParaRPr lang="ro-RO" sz="1600" dirty="0" smtClean="0"/>
          </a:p>
          <a:p>
            <a:endParaRPr lang="en-US" sz="1600" dirty="0"/>
          </a:p>
        </p:txBody>
      </p:sp>
      <p:pic>
        <p:nvPicPr>
          <p:cNvPr id="12" name="Picture 2" descr="C:\Users\radu.pop\Desktop\plafar-sigla.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63888" y="6323553"/>
            <a:ext cx="1228369" cy="48602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7987734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a:t>
            </a:r>
            <a:r>
              <a:rPr lang="en-US" dirty="0" err="1" smtClean="0"/>
              <a:t>Obiectivele</a:t>
            </a:r>
            <a:r>
              <a:rPr lang="en-US" dirty="0" smtClean="0"/>
              <a:t> </a:t>
            </a:r>
            <a:r>
              <a:rPr lang="en-US" dirty="0" err="1" smtClean="0"/>
              <a:t>strategice</a:t>
            </a:r>
            <a:endParaRPr lang="en-US" dirty="0"/>
          </a:p>
        </p:txBody>
      </p:sp>
      <p:sp>
        <p:nvSpPr>
          <p:cNvPr id="3" name="Content Placeholder 2"/>
          <p:cNvSpPr>
            <a:spLocks noGrp="1"/>
          </p:cNvSpPr>
          <p:nvPr>
            <p:ph idx="1"/>
          </p:nvPr>
        </p:nvSpPr>
        <p:spPr/>
        <p:txBody>
          <a:bodyPr/>
          <a:lstStyle/>
          <a:p>
            <a:pPr marL="571500" indent="-571500">
              <a:buFont typeface="+mj-lt"/>
              <a:buAutoNum type="romanUcPeriod"/>
            </a:pPr>
            <a:endParaRPr lang="en-US" dirty="0" smtClean="0"/>
          </a:p>
          <a:p>
            <a:pPr marL="571500" indent="-571500">
              <a:buFont typeface="+mj-lt"/>
              <a:buAutoNum type="romanUcPeriod"/>
            </a:pPr>
            <a:r>
              <a:rPr lang="en-US" dirty="0" err="1" smtClean="0"/>
              <a:t>Optimizare</a:t>
            </a:r>
            <a:r>
              <a:rPr lang="en-US" dirty="0" smtClean="0"/>
              <a:t> </a:t>
            </a:r>
            <a:r>
              <a:rPr lang="en-US" dirty="0" err="1" smtClean="0"/>
              <a:t>organizationala</a:t>
            </a:r>
            <a:endParaRPr lang="en-US" dirty="0" smtClean="0"/>
          </a:p>
          <a:p>
            <a:pPr marL="514350" indent="-514350">
              <a:buAutoNum type="romanUcPeriod"/>
            </a:pPr>
            <a:r>
              <a:rPr lang="en-US" dirty="0" err="1" smtClean="0"/>
              <a:t>Definirea</a:t>
            </a:r>
            <a:r>
              <a:rPr lang="en-US" dirty="0" smtClean="0"/>
              <a:t> </a:t>
            </a:r>
            <a:r>
              <a:rPr lang="en-US" dirty="0" err="1" smtClean="0"/>
              <a:t>si</a:t>
            </a:r>
            <a:r>
              <a:rPr lang="en-US" dirty="0" smtClean="0"/>
              <a:t>  </a:t>
            </a:r>
            <a:r>
              <a:rPr lang="en-US" dirty="0" err="1" smtClean="0"/>
              <a:t>implementarea</a:t>
            </a:r>
            <a:r>
              <a:rPr lang="en-US" dirty="0" smtClean="0"/>
              <a:t> </a:t>
            </a:r>
            <a:r>
              <a:rPr lang="en-US" dirty="0" err="1" smtClean="0"/>
              <a:t>strategiei</a:t>
            </a:r>
            <a:r>
              <a:rPr lang="en-US" dirty="0" smtClean="0"/>
              <a:t> </a:t>
            </a:r>
            <a:r>
              <a:rPr lang="en-US" dirty="0" err="1" smtClean="0"/>
              <a:t>si</a:t>
            </a:r>
            <a:r>
              <a:rPr lang="en-US" dirty="0" smtClean="0"/>
              <a:t> </a:t>
            </a:r>
            <a:r>
              <a:rPr lang="ro-RO" dirty="0" smtClean="0"/>
              <a:t>a </a:t>
            </a:r>
            <a:r>
              <a:rPr lang="en-US" dirty="0" err="1" smtClean="0"/>
              <a:t>planului</a:t>
            </a:r>
            <a:r>
              <a:rPr lang="en-US" dirty="0" smtClean="0"/>
              <a:t> de </a:t>
            </a:r>
            <a:r>
              <a:rPr lang="en-US" dirty="0" err="1" smtClean="0"/>
              <a:t>actiuni</a:t>
            </a:r>
            <a:endParaRPr lang="en-US" dirty="0" smtClean="0"/>
          </a:p>
          <a:p>
            <a:pPr marL="514350" indent="-514350">
              <a:buAutoNum type="romanUcPeriod"/>
            </a:pPr>
            <a:r>
              <a:rPr lang="en-US" dirty="0" err="1" smtClean="0"/>
              <a:t>Rezolvarea</a:t>
            </a:r>
            <a:r>
              <a:rPr lang="en-US" dirty="0" smtClean="0"/>
              <a:t> / </a:t>
            </a:r>
            <a:r>
              <a:rPr lang="en-US" dirty="0" err="1" smtClean="0"/>
              <a:t>Managementul</a:t>
            </a:r>
            <a:r>
              <a:rPr lang="en-US" dirty="0" smtClean="0"/>
              <a:t> </a:t>
            </a:r>
            <a:r>
              <a:rPr lang="en-US" dirty="0" err="1" smtClean="0"/>
              <a:t>problemelor</a:t>
            </a:r>
            <a:r>
              <a:rPr lang="en-US" dirty="0" smtClean="0"/>
              <a:t> </a:t>
            </a:r>
            <a:r>
              <a:rPr lang="en-US" dirty="0" err="1" smtClean="0"/>
              <a:t>juridice</a:t>
            </a:r>
            <a:r>
              <a:rPr lang="en-US" dirty="0" smtClean="0"/>
              <a:t> ale SN PLAFAR</a:t>
            </a:r>
          </a:p>
          <a:p>
            <a:pPr marL="514350" indent="-514350">
              <a:buAutoNum type="romanUcPeriod"/>
            </a:pPr>
            <a:r>
              <a:rPr lang="en-US" dirty="0" err="1" smtClean="0"/>
              <a:t>Tinte</a:t>
            </a:r>
            <a:r>
              <a:rPr lang="en-US" dirty="0" smtClean="0"/>
              <a:t> </a:t>
            </a:r>
            <a:r>
              <a:rPr lang="en-US" dirty="0" err="1" smtClean="0"/>
              <a:t>financiare</a:t>
            </a:r>
            <a:endParaRPr lang="en-US" dirty="0" smtClean="0"/>
          </a:p>
          <a:p>
            <a:pPr marL="514350" indent="-514350">
              <a:buNone/>
            </a:pPr>
            <a:endParaRPr lang="en-US" dirty="0" smtClean="0"/>
          </a:p>
          <a:p>
            <a:pPr marL="514350" indent="-514350">
              <a:buAutoNum type="arabicParenR"/>
            </a:pPr>
            <a:endParaRPr lang="en-US" dirty="0"/>
          </a:p>
        </p:txBody>
      </p:sp>
      <p:sp>
        <p:nvSpPr>
          <p:cNvPr id="4" name="Slide Number Placeholder 3"/>
          <p:cNvSpPr>
            <a:spLocks noGrp="1"/>
          </p:cNvSpPr>
          <p:nvPr>
            <p:ph type="sldNum" sz="quarter" idx="12"/>
          </p:nvPr>
        </p:nvSpPr>
        <p:spPr/>
        <p:txBody>
          <a:bodyPr/>
          <a:lstStyle/>
          <a:p>
            <a:fld id="{47AA3A6B-0EEB-45C3-91F3-105D1DCA536C}" type="slidenum">
              <a:rPr lang="en-US" smtClean="0"/>
              <a:pPr/>
              <a:t>9</a:t>
            </a:fld>
            <a:endParaRPr lang="en-US"/>
          </a:p>
        </p:txBody>
      </p:sp>
      <p:pic>
        <p:nvPicPr>
          <p:cNvPr id="5" name="Picture 2" descr="C:\Users\radu.pop\Desktop\plafar-sigla.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563888" y="6323553"/>
            <a:ext cx="1228369" cy="486021"/>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1260</TotalTime>
  <Words>2021</Words>
  <Application>Microsoft Office PowerPoint</Application>
  <PresentationFormat>On-screen Show (4:3)</PresentationFormat>
  <Paragraphs>225</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Adjacency</vt:lpstr>
      <vt:lpstr>    SN Plafar SA Componenta de administrare a Planului  de administrare  perioada 2016-2020 (cf. art 30 alin. (1) din OUG  nr. 109/2011)</vt:lpstr>
      <vt:lpstr>Slide 2</vt:lpstr>
      <vt:lpstr>Scurt istoric</vt:lpstr>
      <vt:lpstr>        Cuprins</vt:lpstr>
      <vt:lpstr>A. Contextul de piata, ceaiuri (1/4)</vt:lpstr>
      <vt:lpstr>Contextul de piata (2/4)</vt:lpstr>
      <vt:lpstr>Contextul de piata, consum ceai  (3/4)</vt:lpstr>
      <vt:lpstr>B. Atuurile si provocarile companiei</vt:lpstr>
      <vt:lpstr>C. Obiectivele strategice</vt:lpstr>
      <vt:lpstr>I. Optimizare oganizationala (1/2) Directii principale</vt:lpstr>
      <vt:lpstr>I. Optimizare oganizationala (2/2) Calendar</vt:lpstr>
      <vt:lpstr>II. Strategia si Planului de actiune (1/7)  Principii generale </vt:lpstr>
      <vt:lpstr>II. Strategia si Planului de Actiune (2/7)  Redimensionarea portofoliului de produse</vt:lpstr>
      <vt:lpstr>II. Strategia si Planului de Actiune (3/7)  Extinderea retelei de distributie</vt:lpstr>
      <vt:lpstr>II. Strategia si Planului de Actiune (4/7) Extinderea liniilor de business</vt:lpstr>
      <vt:lpstr>II. Strategia si Planului de actiune (5/7) Imbunatatirea gestiunii financiare</vt:lpstr>
      <vt:lpstr>II. Strategia si Planului de actiune (6/7) Atragere Fonduri UE</vt:lpstr>
      <vt:lpstr>II. Strategia si Planul de actiune (7/7) Calendar</vt:lpstr>
      <vt:lpstr>III.Managementul problemelor juridice  </vt:lpstr>
      <vt:lpstr>IV. Scenarii financiare (1/2)  Ipoteze si consideratii  </vt:lpstr>
      <vt:lpstr>IV. Scenarii financiare (2/2)  Proiectii</vt:lpstr>
      <vt:lpstr>ATENTIONARE PRIVIND LIMITAREA DE RESPONSABILITATE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Daniel</dc:creator>
  <cp:lastModifiedBy>florian</cp:lastModifiedBy>
  <cp:revision>78</cp:revision>
  <cp:lastPrinted>2016-08-18T13:01:58Z</cp:lastPrinted>
  <dcterms:created xsi:type="dcterms:W3CDTF">2016-08-15T20:15:21Z</dcterms:created>
  <dcterms:modified xsi:type="dcterms:W3CDTF">2016-10-27T13:06:46Z</dcterms:modified>
</cp:coreProperties>
</file>